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59D89-0100-43A2-A7C6-7F9DA6CC35D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13A2B-0901-46A2-BC9D-A4653B740A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13A2B-0901-46A2-BC9D-A4653B740A9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77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78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336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004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891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477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143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5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36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844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894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93B6A-AF0B-439B-865E-B1319442CBCE}" type="datetimeFigureOut">
              <a:rPr lang="ru-RU" smtClean="0"/>
              <a:pPr/>
              <a:t>06.01.2018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A79A4-35A5-42F5-AE5E-BB2A5397B5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2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77;&#1082;&#1072;&#1090;&#1077;&#1088;&#1080;&#1085;&#1072;\&#1056;&#1072;&#1073;&#1086;&#1095;&#1080;&#1081;%20&#1089;&#1090;&#1086;&#1083;\&#1044;&#1077;&#1090;&#1089;&#1082;&#1080;&#1077;_&#1087;&#1077;&#1089;&#1077;&#1085;&#1082;&#1080;_-_&#1055;&#1077;&#1089;&#1085;&#1103;_&#1087;&#1088;&#1086;_&#1076;&#1077;&#1090;&#1089;&#1082;&#1080;&#1081;_&#1089;&#1072;&#1076;.mp3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5-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9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3503614" y="1341439"/>
            <a:ext cx="5830887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505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863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РАЗВИТИЕ </a:t>
            </a:r>
          </a:p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863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МЕЛКОЙ МОТОРИКИ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3143251" y="2852739"/>
            <a:ext cx="561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F3300"/>
                </a:solidFill>
                <a:latin typeface="Times New Roman" panose="02020603050405020304" pitchFamily="18" charset="0"/>
              </a:rPr>
              <a:t>           (КОНСУЛЬТАЦИЯ ДЛЯ РОДИТЕЛЕЙ)</a:t>
            </a:r>
          </a:p>
        </p:txBody>
      </p:sp>
      <p:pic>
        <p:nvPicPr>
          <p:cNvPr id="2053" name="Picture 7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71" y="2870908"/>
            <a:ext cx="32400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860801"/>
            <a:ext cx="35274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90917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68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с рабочего стола\Садик\Новая папка\SANY0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4160" y="190039"/>
            <a:ext cx="3786133" cy="283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с рабочего стола\Садик\Новая папка\SANY0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1251" y="176271"/>
            <a:ext cx="3848557" cy="2886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с рабочего стола\Садик\Новая папка\SANY0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6747" y="3442771"/>
            <a:ext cx="3933022" cy="294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74374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2292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6"/>
          <p:cNvSpPr>
            <a:spLocks noChangeArrowheads="1" noChangeShapeType="1" noTextEdit="1"/>
          </p:cNvSpPr>
          <p:nvPr/>
        </p:nvSpPr>
        <p:spPr bwMode="auto">
          <a:xfrm>
            <a:off x="3503614" y="404814"/>
            <a:ext cx="5545137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КУБИКАМИ</a:t>
            </a:r>
          </a:p>
        </p:txBody>
      </p:sp>
      <p:pic>
        <p:nvPicPr>
          <p:cNvPr id="1229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9" y="4699000"/>
            <a:ext cx="12922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65" y="4962525"/>
            <a:ext cx="13144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Danil\Desktop\Садик\Новая папка\SANY0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9975" y="1222671"/>
            <a:ext cx="6436595" cy="385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77899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316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279650" y="603251"/>
            <a:ext cx="74168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14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b="1">
                <a:latin typeface="Times New Roman" panose="02020603050405020304" pitchFamily="18" charset="0"/>
              </a:rPr>
              <a:t>Не забывайте о </a:t>
            </a:r>
            <a:r>
              <a:rPr lang="ru-RU" altLang="ru-RU" sz="2000" b="1">
                <a:solidFill>
                  <a:srgbClr val="CC3300"/>
                </a:solidFill>
                <a:latin typeface="Times New Roman" panose="02020603050405020304" pitchFamily="18" charset="0"/>
              </a:rPr>
              <a:t>конструировании из кубиков</a:t>
            </a:r>
            <a:r>
              <a:rPr lang="ru-RU" altLang="ru-RU" sz="2000" b="1">
                <a:latin typeface="Times New Roman" panose="02020603050405020304" pitchFamily="18" charset="0"/>
              </a:rPr>
              <a:t>– оно развивает творческие и мыслительные способности ребенка и очень необходимо для развития моторики рук. Покупайте кубики с разноцветными деталями среднего размера. В начале покажите малышу, как строить и что из небольшого количества деталей, которые он сможет сразу же освоить, а после постепенно добавляйте детали и меняйте конструкции</a:t>
            </a:r>
            <a:r>
              <a:rPr lang="ru-RU" altLang="ru-RU" sz="2000">
                <a:latin typeface="Times New Roman" panose="02020603050405020304" pitchFamily="18" charset="0"/>
              </a:rPr>
              <a:t>. </a:t>
            </a:r>
            <a:r>
              <a:rPr lang="ru-RU" altLang="ru-RU" sz="2000" b="1">
                <a:latin typeface="Times New Roman" panose="02020603050405020304" pitchFamily="18" charset="0"/>
              </a:rPr>
              <a:t>При</a:t>
            </a:r>
            <a:r>
              <a:rPr lang="ru-RU" altLang="ru-RU" sz="2000">
                <a:latin typeface="Times New Roman" panose="02020603050405020304" pitchFamily="18" charset="0"/>
              </a:rPr>
              <a:t> </a:t>
            </a:r>
            <a:r>
              <a:rPr lang="ru-RU" altLang="ru-RU" sz="2000" b="1">
                <a:latin typeface="Times New Roman" panose="02020603050405020304" pitchFamily="18" charset="0"/>
              </a:rPr>
              <a:t>помощи деревянных или пластмассовых кубиков можно конструировать башни, строить крепости и дома.</a:t>
            </a:r>
            <a:r>
              <a:rPr lang="ru-RU" altLang="ru-RU"/>
              <a:t> </a:t>
            </a: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2208213" y="3500439"/>
            <a:ext cx="76327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Кроме того, продаются деревянные кубики с нанесёнными на них картинками (например, овощи, домашние животные, герои сказок), благодаря которым игра в кубики переходит в собирание картинки. Это уже не только развитие мелкой моторики и пространственного мышления, но и развитие внимания и логики </a:t>
            </a:r>
          </a:p>
        </p:txBody>
      </p:sp>
    </p:spTree>
    <p:extLst>
      <p:ext uri="{BB962C8B-B14F-4D97-AF65-F5344CB8AC3E}">
        <p14:creationId xmlns="" xmlns:p14="http://schemas.microsoft.com/office/powerpoint/2010/main" val="19393867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32" y="881829"/>
            <a:ext cx="1709738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Danil\Desktop\садик\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086" y="-1"/>
            <a:ext cx="3657601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Danil\Desktop\садик\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4249" y="3238959"/>
            <a:ext cx="4311269" cy="3233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36354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4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503614" y="5300664"/>
            <a:ext cx="66960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anose="02020603050405020304" pitchFamily="18" charset="0"/>
              </a:rPr>
              <a:t>Чем больше мелких частей в мозаике, тем эффективнее развивается мелкая моторика. Однако для малышей до 3 лет следует подбирать мозаику из малого количества крупных частей!</a:t>
            </a: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3503614" y="260351"/>
            <a:ext cx="5113337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МОЗАИКОЙ</a:t>
            </a:r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2208214" y="4652963"/>
            <a:ext cx="8085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3300"/>
                </a:solidFill>
                <a:latin typeface="Times New Roman" panose="02020603050405020304" pitchFamily="18" charset="0"/>
              </a:rPr>
              <a:t>Игры с разными мозаиками</a:t>
            </a:r>
            <a:r>
              <a:rPr lang="ru-RU" altLang="ru-RU" b="1">
                <a:latin typeface="Times New Roman" panose="02020603050405020304" pitchFamily="18" charset="0"/>
              </a:rPr>
              <a:t> способствуют развитию мелкой моторики, сообразительности и творческих способностей ребёнка.</a:t>
            </a:r>
          </a:p>
        </p:txBody>
      </p:sp>
      <p:pic>
        <p:nvPicPr>
          <p:cNvPr id="4098" name="Picture 2" descr="C:\Users\Danil\Desktop\Садик\Новая папка (2)\SANY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3701" y="878593"/>
            <a:ext cx="5174259" cy="3880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63135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8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с рабочего стола\Садик\Новая папка (3)\SANY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70" y="212074"/>
            <a:ext cx="3536414" cy="265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с рабочего стола\Садик\Новая папка (3)\SANY0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7187" y="173516"/>
            <a:ext cx="3602516" cy="2701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с рабочего стола\Садик\Новая папка (2)\SANY0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6920" y="3095740"/>
            <a:ext cx="4311267" cy="323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01033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7412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3359151" y="404814"/>
            <a:ext cx="55149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СО ШНУРОВКАМИ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711451" y="4365626"/>
            <a:ext cx="54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2063750" y="1125539"/>
            <a:ext cx="81359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Шнуровка даёт возможность придумать множество игр. Это и непосредственно шнурование, и возможность использовать элементы "шнуровки" в сюжетно-ролевых играх или изучать основные цвета. Игры-шнуровки созданы с целью развития мелкой моторики рук, усидчивости и глазомера. В процессе игры совершенствуется координация движений и гибкость кистей рук. "Шнуровки" способствуют развитию мелкой моторики, логического мышления, речи, и как результат – стимулируют развитие органов артикуляции (речевого аппарата).</a:t>
            </a:r>
          </a:p>
        </p:txBody>
      </p:sp>
    </p:spTree>
    <p:extLst>
      <p:ext uri="{BB962C8B-B14F-4D97-AF65-F5344CB8AC3E}">
        <p14:creationId xmlns="" xmlns:p14="http://schemas.microsoft.com/office/powerpoint/2010/main" val="2041257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6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:\с рабочего стола\Садик\Новая папка (2)\SANY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247" y="220337"/>
            <a:ext cx="2688116" cy="201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с рабочего стола\Садик\SANY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958" y="253389"/>
            <a:ext cx="2688116" cy="201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с рабочего стола\Садик\SANY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913" y="3638322"/>
            <a:ext cx="2677099" cy="20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D:\с рабочего стола\Садик\SANY0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0806" y="1820536"/>
            <a:ext cx="2677102" cy="2007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D:\с рабочего стола\Садик\SANY00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7571" y="3701667"/>
            <a:ext cx="2827662" cy="212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47532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946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135188" y="5084764"/>
            <a:ext cx="784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000">
              <a:latin typeface="Times New Roman" panose="02020603050405020304" pitchFamily="18" charset="0"/>
            </a:endParaRPr>
          </a:p>
        </p:txBody>
      </p:sp>
      <p:sp>
        <p:nvSpPr>
          <p:cNvPr id="19462" name="WordArt 6"/>
          <p:cNvSpPr>
            <a:spLocks noChangeArrowheads="1" noChangeShapeType="1" noTextEdit="1"/>
          </p:cNvSpPr>
          <p:nvPr/>
        </p:nvSpPr>
        <p:spPr bwMode="auto">
          <a:xfrm>
            <a:off x="2640013" y="404814"/>
            <a:ext cx="69151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МАССАЖНЫМ МЯЧОМ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581" y="1222405"/>
            <a:ext cx="3541579" cy="2495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56" y="1067953"/>
            <a:ext cx="3513597" cy="2677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73" y="3723702"/>
            <a:ext cx="4453358" cy="2842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23020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484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208214" y="404814"/>
            <a:ext cx="81184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FF3300"/>
                </a:solidFill>
                <a:latin typeface="Times New Roman" panose="02020603050405020304" pitchFamily="18" charset="0"/>
              </a:rPr>
              <a:t>Особый интерес у детей вызывает  массаж ладоней и пальчиков рук</a:t>
            </a:r>
            <a:r>
              <a:rPr lang="ru-RU" altLang="ru-RU" b="1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208213" y="1135608"/>
            <a:ext cx="7848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latin typeface="Times New Roman" panose="02020603050405020304" pitchFamily="18" charset="0"/>
              </a:rPr>
              <a:t>Играйте с ребенком в мячик, который уместится у него в ладошке. Пусть он катает и сжимает его в ладонях. В место мячика можно использовать любые безвредные для ребенка круглые предметы и игрушки. Подбрасывайте мячик и ловите его вместе с ребенком, старайтесь шуточно тянуть за мячик, теребить его у него в ладошке, чтобы ребенок старался удержать его, так рука малыша испытает мышечное усилие. Катайте мячик друг другу. Обратите внимание на то, что малыш должен распределять пальчики по всей поверхности шарика.</a:t>
            </a:r>
          </a:p>
        </p:txBody>
      </p:sp>
    </p:spTree>
    <p:extLst>
      <p:ext uri="{BB962C8B-B14F-4D97-AF65-F5344CB8AC3E}">
        <p14:creationId xmlns="" xmlns:p14="http://schemas.microsoft.com/office/powerpoint/2010/main" val="1201189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2495550" y="2349501"/>
            <a:ext cx="7704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3076" name="Text Box 13"/>
          <p:cNvSpPr txBox="1">
            <a:spLocks noChangeArrowheads="1"/>
          </p:cNvSpPr>
          <p:nvPr/>
        </p:nvSpPr>
        <p:spPr bwMode="auto">
          <a:xfrm>
            <a:off x="2279651" y="333375"/>
            <a:ext cx="7921625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Уровень развития мелкой моторики</a:t>
            </a:r>
            <a:r>
              <a:rPr lang="ru-RU" altLang="ru-RU" sz="2400" b="1" dirty="0">
                <a:latin typeface="Times New Roman" panose="02020603050405020304" pitchFamily="18" charset="0"/>
              </a:rPr>
              <a:t> – один из показателей интеллектуальной готовности ребенка к школьному обучению. </a:t>
            </a:r>
          </a:p>
          <a:p>
            <a:pPr eaLnBrk="1" hangingPunct="1"/>
            <a:r>
              <a:rPr lang="ru-RU" altLang="ru-RU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«Ум ребенка находится на кончиках его пальцев»                                                                                                   В. Сухомлинский</a:t>
            </a:r>
          </a:p>
          <a:p>
            <a:pPr eaLnBrk="1" hangingPunct="1"/>
            <a:r>
              <a:rPr lang="ru-RU" altLang="ru-RU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«Рука является вышедшим наружу  головным мозгом»</a:t>
            </a:r>
            <a:r>
              <a:rPr lang="ru-RU" altLang="ru-RU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     </a:t>
            </a:r>
            <a:r>
              <a:rPr lang="ru-RU" altLang="ru-RU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И.  Кант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b="1" dirty="0">
                <a:latin typeface="Times New Roman" panose="02020603050405020304" pitchFamily="18" charset="0"/>
              </a:rPr>
              <a:t>Обычно ребенок, имеющий высокий уровень развития мелкой моторики, умеет логически рассуждать, у него достаточно хорошо развиты память, мышление, внимание, связная  речь.</a:t>
            </a:r>
            <a:endParaRPr lang="ru-RU" altLang="ru-RU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7" name="Picture 1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4941889"/>
            <a:ext cx="2473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39743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2532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782888" y="620713"/>
            <a:ext cx="63373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ПРИЩЕПКАМИ</a:t>
            </a:r>
          </a:p>
        </p:txBody>
      </p:sp>
      <p:pic>
        <p:nvPicPr>
          <p:cNvPr id="2253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484313"/>
            <a:ext cx="7012601" cy="4519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74011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3556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135189" y="476250"/>
            <a:ext cx="795813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latin typeface="Times New Roman" panose="02020603050405020304" pitchFamily="18" charset="0"/>
              </a:rPr>
              <a:t>В работе с детьми по развитию мелкой моторики рук, обучению диалогической речи, сенсорному воспитанию и формированию пространственных представлений можно использовать такие предметы-заместители, как </a:t>
            </a:r>
            <a:r>
              <a:rPr lang="ru-RU" altLang="ru-RU" sz="2400" b="1">
                <a:solidFill>
                  <a:srgbClr val="FF3300"/>
                </a:solidFill>
                <a:latin typeface="Times New Roman" panose="02020603050405020304" pitchFamily="18" charset="0"/>
              </a:rPr>
              <a:t>пластмассовые бельевые прищепки</a:t>
            </a:r>
            <a:r>
              <a:rPr lang="ru-RU" altLang="ru-RU" sz="2400" b="1">
                <a:latin typeface="Times New Roman" panose="02020603050405020304" pitchFamily="18" charset="0"/>
              </a:rPr>
              <a:t> и скрепки разных цветов и размеров. На занятиях и в свободное время прищепки «превращаются» в различных животных и птиц, ребёнок  может выбирать  и прицеплять прищепки на края коробок, соотнося цвета прищепок с цветом кружков на дне коробок. </a:t>
            </a:r>
          </a:p>
        </p:txBody>
      </p:sp>
      <p:pic>
        <p:nvPicPr>
          <p:cNvPr id="23558" name="Picture 9" descr="Копия 1318665731_ryis-ris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365625"/>
            <a:ext cx="326866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 descr="ribkam-hvosti-prischep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4365625"/>
            <a:ext cx="27352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70642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458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46" y="209170"/>
            <a:ext cx="4291738" cy="3103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58" y="3190326"/>
            <a:ext cx="4505898" cy="3242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96765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52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3359151" y="549276"/>
            <a:ext cx="58324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БУСАМИ</a:t>
            </a:r>
          </a:p>
        </p:txBody>
      </p:sp>
      <p:pic>
        <p:nvPicPr>
          <p:cNvPr id="2054" name="Picture 6" descr="DSC06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05" y="1134737"/>
            <a:ext cx="7452658" cy="43738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63117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6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135188" y="482601"/>
            <a:ext cx="7993062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3300"/>
                </a:solidFill>
              </a:rPr>
              <a:t>Работа с бусами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 </a:t>
            </a:r>
            <a:r>
              <a:rPr lang="ru-RU" altLang="ru-RU" sz="1800" b="1">
                <a:latin typeface="Times New Roman" panose="02020603050405020304" pitchFamily="18" charset="0"/>
              </a:rPr>
              <a:t>Отлично развивает руку разнообразное нанизывание. Нанизывать можно все что нанизывается: пуговицы, бусы, рожки и макароны, сушки и т.п. Можно составлять бусы из картонных кружочков, квадратиков, сердечек, листьев деревьев, в том числе сухих, ягод рябины.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Используемые материалы: бусы различной текстуры, леска, нитки, пуговицы, макароны, сушки, шнурки и другие материалы (зависит от фантазии).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Содержание: Взрослый раскладывает на столе бусинки разного размера, но одного цвета (или одного размера, но разных цветов, или разных размеров и разных цветов). Предлагается самостоятельно сделать бусы, в которых чередуются большие и маленькие бусинки, или красные и синие, или круглые и квадратные и т.п. При выполнении этого задания важно, чтобы ребенок не только правильно продевал нитку в отверстия бусинок, но и соблюдал определенную последовательность нанизывания бусинок.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 Можно предложить ребенку самому придумать материал для нанизывания и узор.</a:t>
            </a:r>
          </a:p>
        </p:txBody>
      </p:sp>
    </p:spTree>
    <p:extLst>
      <p:ext uri="{BB962C8B-B14F-4D97-AF65-F5344CB8AC3E}">
        <p14:creationId xmlns="" xmlns:p14="http://schemas.microsoft.com/office/powerpoint/2010/main" val="3306637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0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с рабочего стола\Садик\Новая папка (2)\SANY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246" y="0"/>
            <a:ext cx="3958731" cy="296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D:\с рабочего стола\Садик\Новая папка (2)\SANY0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8714" y="3272010"/>
            <a:ext cx="4325955" cy="324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90533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6"/>
          <p:cNvSpPr>
            <a:spLocks noChangeArrowheads="1" noChangeShapeType="1" noTextEdit="1"/>
          </p:cNvSpPr>
          <p:nvPr/>
        </p:nvSpPr>
        <p:spPr bwMode="auto">
          <a:xfrm>
            <a:off x="3503613" y="476251"/>
            <a:ext cx="54483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ПЛАСТИЛИНОМ</a:t>
            </a:r>
          </a:p>
        </p:txBody>
      </p:sp>
      <p:pic>
        <p:nvPicPr>
          <p:cNvPr id="6146" name="Picture 2" descr="D:\с рабочего стола\Садик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9296" y="1531982"/>
            <a:ext cx="5563518" cy="4312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54494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148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063750" y="161441"/>
            <a:ext cx="80645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514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514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514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51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514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CC3300"/>
                </a:solidFill>
                <a:latin typeface="Times New Roman" panose="02020603050405020304" pitchFamily="18" charset="0"/>
              </a:rPr>
              <a:t>Мелкая моторика рук предполагает также работу с пластилином.</a:t>
            </a:r>
            <a:r>
              <a:rPr lang="ru-RU" altLang="ru-RU" sz="2400">
                <a:latin typeface="Times New Roman" panose="02020603050405020304" pitchFamily="18" charset="0"/>
              </a:rPr>
              <a:t>  Ваша задача – показать ребенку пластилин и научить им пользоваться. Пускай малыш разминает пластилин, мнет, раскатывает. Пластилин можно заменить соленым тестом. Сначала вам придется лепить фигурки вместо малыша, потом вместе с ним, а после позвольте ему самому заниматься творчеством, проявлять свою фантазию, приобретая навыки работы с материалом. В конечном итоге ваша работа должна свестись к постановке задания или задачи, которую ребенок должен выполнить, то есть слепить то, что вы его попросили. Хотя задание ребенок может сам себе поставить, спросите его, что бы он хотел слепить и одобрите его выбор.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432175" y="4941888"/>
            <a:ext cx="68405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При помощи пластилина ребёнок самовыражается не только творчески, но и развивает гибкость и подвижность своих пальцев, что, в свою очередь, способствует улучшению речи.</a:t>
            </a:r>
          </a:p>
        </p:txBody>
      </p:sp>
    </p:spTree>
    <p:extLst>
      <p:ext uri="{BB962C8B-B14F-4D97-AF65-F5344CB8AC3E}">
        <p14:creationId xmlns="" xmlns:p14="http://schemas.microsoft.com/office/powerpoint/2010/main" val="1851644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172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:\с рабочего стола\Садик\Новая папка (3)\SANY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766" y="1348035"/>
            <a:ext cx="2938520" cy="3918027"/>
          </a:xfrm>
          <a:prstGeom prst="rect">
            <a:avLst/>
          </a:prstGeom>
          <a:noFill/>
        </p:spPr>
      </p:pic>
      <p:pic>
        <p:nvPicPr>
          <p:cNvPr id="3" name="Picture 3" descr="D:\с рабочего стола\фото для проекта\лепка\SANY0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5603" y="396606"/>
            <a:ext cx="3694325" cy="2770743"/>
          </a:xfrm>
          <a:prstGeom prst="rect">
            <a:avLst/>
          </a:prstGeom>
          <a:noFill/>
        </p:spPr>
      </p:pic>
      <p:pic>
        <p:nvPicPr>
          <p:cNvPr id="4" name="Picture 4" descr="D:\с рабочего стола\фото для проекта\лепка\SANY02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5605" y="3668617"/>
            <a:ext cx="3848559" cy="2886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2624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196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2351088" y="404814"/>
            <a:ext cx="76200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РАМКАМИ-ВКЛАДЫШАМИ</a:t>
            </a:r>
          </a:p>
        </p:txBody>
      </p:sp>
      <p:pic>
        <p:nvPicPr>
          <p:cNvPr id="2" name="Picture 2" descr="D:\с рабочего стола\Садик\Новая папка (3)\SANY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364" y="1299990"/>
            <a:ext cx="5963799" cy="4472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7676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10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063751" y="598003"/>
            <a:ext cx="82089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</a:rPr>
              <a:t>Конечно, </a:t>
            </a:r>
            <a:r>
              <a:rPr lang="ru-RU" altLang="ru-RU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развитие мелкой моторики</a:t>
            </a:r>
            <a:r>
              <a:rPr lang="ru-RU" altLang="ru-RU" sz="2400" b="1" dirty="0">
                <a:latin typeface="Times New Roman" panose="02020603050405020304" pitchFamily="18" charset="0"/>
              </a:rPr>
              <a:t> - не единственный фактор, способствующий развитию речи. Если у ребёнка будет прекрасна, развита моторика, но с ним не будут разговаривать, то и речь ребёнка будет не достаточно развита. То есть необходимо развивать речь ребёнка в комплексе много и активно общаться с ним в быту, вызывая его на разговор, стимулируя вопросами, просьбами. Необходимо читать ребёнку, рассказывать обо всём, что его окружает, показывать картинки, которые дети с удовольствием рассматривают. И плюс к этому, развивать мелкую моторику. Мелкая моторика рук - это разнообразные движения пальчиками и ладонями. Крупная моторика - движения всей рукой и всем телом.</a:t>
            </a:r>
            <a:r>
              <a:rPr lang="ru-RU" altLang="ru-RU" sz="2400" dirty="0">
                <a:latin typeface="Times New Roman" panose="02020603050405020304" pitchFamily="18" charset="0"/>
              </a:rPr>
              <a:t>                                                                                               </a:t>
            </a:r>
          </a:p>
        </p:txBody>
      </p:sp>
      <p:pic>
        <p:nvPicPr>
          <p:cNvPr id="4102" name="Picture 6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5229226"/>
            <a:ext cx="1871663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96664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22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2135188" y="260350"/>
            <a:ext cx="7632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</a:rPr>
              <a:t>Деревянные пазлы, или </a:t>
            </a:r>
            <a:r>
              <a:rPr lang="ru-RU" altLang="ru-RU" sz="2000" b="1">
                <a:solidFill>
                  <a:srgbClr val="FF3300"/>
                </a:solidFill>
                <a:latin typeface="Times New Roman" panose="02020603050405020304" pitchFamily="18" charset="0"/>
              </a:rPr>
              <a:t>рамки-вкладыши</a:t>
            </a:r>
            <a:r>
              <a:rPr lang="ru-RU" altLang="ru-RU" sz="2000" b="1">
                <a:latin typeface="Times New Roman" panose="02020603050405020304" pitchFamily="18" charset="0"/>
              </a:rPr>
              <a:t>, способствуют развитию мелкой моторики рук, самостоятельности, внимания, цветового восприятия, целостного восприятия предмета, логического и ассоциативного мышления ребёнка. Впервые такие рамки были использованы Марией Монтессори. Игра строится на сравнении отверстий в рамке и вкладыша. Общим результатом могут быть как просто собранные в рамку фигуры, так и более сложные композиции. Существуют как простые рамки-вкладыши для самых маленьких, так и более сложные для деток постарше</a:t>
            </a:r>
            <a:r>
              <a:rPr lang="ru-RU" altLang="ru-RU" sz="2400" b="1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3287713" y="3421064"/>
            <a:ext cx="63373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</a:rPr>
              <a:t>Если малыш успешно справляется с геометрическими рамками, попробуйте поиграть в рамки "художественные" - с силуэтными изображениями животных, листьев, машин или чего-то другого (сейчас таких рамок довольно много в продаже). Сначала познакомьте его с силуэтами, назовите, попросите показать то или иное изображение. Выньте вкладыши из рамок или попросите малыша сделать это самостоятельно. Потом начните вкладывать обратно</a:t>
            </a:r>
            <a:r>
              <a:rPr lang="ru-RU" altLang="ru-RU" sz="200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549813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4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96" y="3216926"/>
            <a:ext cx="4855065" cy="2836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:\с рабочего стола\Садик\Новая папка (3)\SANY0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9108" y="347031"/>
            <a:ext cx="3580482" cy="2685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D:\с рабочего стола\Садик\Новая папка (2)\SANY0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8288" y="352540"/>
            <a:ext cx="3470313" cy="260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609398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1268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863976" y="476250"/>
            <a:ext cx="4537075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РИСОВАНИЕ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424114" y="1412876"/>
            <a:ext cx="7920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855913" y="1700213"/>
            <a:ext cx="5688012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575051" y="1916113"/>
            <a:ext cx="540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pic>
        <p:nvPicPr>
          <p:cNvPr id="11273" name="Picture 10" descr="DSCN26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590" y="1266940"/>
            <a:ext cx="6886776" cy="46417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743547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424113" y="188913"/>
            <a:ext cx="7632700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</a:rPr>
              <a:t>Рисование</a:t>
            </a:r>
            <a:r>
              <a:rPr lang="ru-RU" altLang="ru-RU" sz="1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b="1">
                <a:latin typeface="Times New Roman" panose="02020603050405020304" pitchFamily="18" charset="0"/>
              </a:rPr>
              <a:t>— </a:t>
            </a:r>
            <a:r>
              <a:rPr lang="ru-RU" altLang="ru-RU" sz="1600" b="1">
                <a:latin typeface="Times New Roman" panose="02020603050405020304" pitchFamily="18" charset="0"/>
              </a:rPr>
              <a:t>интересный и полезный вид деятельности, в ходе которого разнообразными способами с использованием самых разных материалов создаются живописные и графические изображения. Рисование приобщает малышей к миру прекрасного, развивает креативность (творческое начало личности), формирует эстетический вкус, позволяет ощутить гармонию окружающего мира. Часто несет в себе и элементы психотерапии — успокаивает, отвлекает, занимает. При обучении</a:t>
            </a:r>
            <a:r>
              <a:rPr lang="ru-RU" altLang="ru-RU" sz="1600" b="1"/>
              <a:t> </a:t>
            </a:r>
            <a:r>
              <a:rPr lang="ru-RU" altLang="ru-RU" sz="1600" b="1">
                <a:latin typeface="Times New Roman" panose="02020603050405020304" pitchFamily="18" charset="0"/>
              </a:rPr>
              <a:t>детей раннего возраста рисованию активно используется игра. Взрослый обыгрывает сюжет будущего рисунка с помощью различных игрушек и предметов, сопро­вождает рисование эмоциональным комментарием, использует стихи, загадки, потешки и т.д. Такой метод обучения позволяет заинтересовать малышей, дольше удерживает их вни­мание, создает необходимый эмоциональный настрой и по­ложительный мотив деятельности. Занимаясь рисованием с маленькими детьми, необходимо учитывать особенности раннего возраста. У малышей еще не сформированы многие навыки. Дети не умеют правильно держать карандаш и кисточку, регулировать силу давления на бумагу (на карандаш надавливают слабо, на кисточку слишком сильно), ориентироваться на листе бумаги и не выходить при рисовании за край и т. п. Часто отсутствие умений сердит и расстраивает малышей, они оставляют попытки нарисовать задуманное. В этом случае рисование может надолго задержаться на уровне хаотических линий   (черкание, каляки-маляки).</a:t>
            </a:r>
          </a:p>
        </p:txBody>
      </p:sp>
      <p:pic>
        <p:nvPicPr>
          <p:cNvPr id="12292" name="Рисунок 23" descr="3b9cfe46b19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445126"/>
            <a:ext cx="1143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72146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315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3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D:\с рабочего стола\фото для проекта\рисование\SANY0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9080" y="198302"/>
            <a:ext cx="3808163" cy="2856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D:\с рабочего стола\фото для проекта\рисование\SANY0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1989" y="3283027"/>
            <a:ext cx="4149686" cy="311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41305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3071814" y="404813"/>
            <a:ext cx="6264275" cy="1282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ВОДОЙ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И ПЕСКОМ</a:t>
            </a:r>
          </a:p>
        </p:txBody>
      </p:sp>
      <p:pic>
        <p:nvPicPr>
          <p:cNvPr id="14342" name="Picture 6" descr="DSC057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34" y="1916935"/>
            <a:ext cx="6853679" cy="4437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54924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4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3" descr="DSC057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945" y="2126256"/>
            <a:ext cx="4169081" cy="359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4" descr="deti-i-pes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502" y="187286"/>
            <a:ext cx="1943100" cy="1708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5" descr="x_8e1337e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73" y="361871"/>
            <a:ext cx="1638693" cy="1709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589059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782889" y="260350"/>
            <a:ext cx="72739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3300"/>
                </a:solidFill>
                <a:latin typeface="Times New Roman" panose="02020603050405020304" pitchFamily="18" charset="0"/>
              </a:rPr>
              <a:t>Игры с водой и песком</a:t>
            </a:r>
            <a:r>
              <a:rPr lang="ru-RU" altLang="ru-RU" sz="2000" b="1">
                <a:latin typeface="Times New Roman" panose="02020603050405020304" pitchFamily="18" charset="0"/>
              </a:rPr>
              <a:t> относятся к наиболее древним забавам человечества. И до сих пор они доставляют удовольствие и детям и взрослым. Но это не только развлечение. Занятия с песком и водой очень полезны для здоровья. Обратите внимание на то, как детям нравиться трогать песок, пересыпать его ручками и совочком, с какой радостью они плещутся в воде. Это благотворно влияет на психику, успокаивает, создает умиротворенное настроение, гасит негативные эмоции. Играя с песком и водой, дети познают окружающий мир, знакомятся со свойствами веществ, учатся терпению и трудолюбию. Игры с водой и песком помогают развить мелкую моторику, координацию движений, дают представление о таких понятиях, как «много - мало», «быстро-медленно» «короткий- длинный», «высокий   - низкий». При игре в  песке с формочками или другими  предметами, можно изучать цвета, геометрические  фигуры и формы.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4916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640013" y="188913"/>
            <a:ext cx="76327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  <a:latin typeface="Times New Roman" panose="02020603050405020304" pitchFamily="18" charset="0"/>
              </a:rPr>
              <a:t>Важные правила в процессе развития мелкой моторики у детей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Занятия должны напоминать игру, а не уроки в школе. Можно придумать по ходу какую-то забавную историю или даже сказку.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-Игры и занятия должны быть систематическими. Даже во время прогулки можно помассировать малышу ручку или насобирать красивых камушков и листочков.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-В ходе игры побольше разговаривайте с малышом, ведите диалог, разыгрывайте сценки.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-Важно, чтобы ребенку нравились и игрушки, и сам процесс – позаботьтесь об этом. А также искренне покажите, что вам это тоже приносит неимоверное удовольствие.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-Нельзя заставлять маленького ученика. Дайте ему право выбора. ---Выбирайте игры и занятия, подходящие по возрасту и развитию именно вашему ребенку.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-Старайтесь перепробовать как можно больше различных способов развития мелкой моторики.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-Но ни в коем случае не занимайтесь всем сразу.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-Не забывайте хвалить ребеночка за каждый успех – критика в этом деле             абсолютно неуместна!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     -Контролируйте время – оно для каждого ребенка     индивидуально. Не пересиживайте и не переутомляйте его.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-И не ограничивайте детей в проявлении инициативы и фантазии!</a:t>
            </a:r>
            <a:endParaRPr lang="ru-RU" altLang="ru-RU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176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6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208214" y="246064"/>
            <a:ext cx="7920037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</a:rPr>
              <a:t>   </a:t>
            </a:r>
            <a:r>
              <a:rPr lang="ru-RU" altLang="ru-RU" sz="2000" b="1">
                <a:solidFill>
                  <a:srgbClr val="FF3300"/>
                </a:solidFill>
                <a:latin typeface="Times New Roman" panose="02020603050405020304" pitchFamily="18" charset="0"/>
              </a:rPr>
              <a:t>Постарайтесь, чтобы в дошкольном возрасте ваш ребенок уверенно умел проделывать следующее: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latin typeface="Times New Roman" panose="02020603050405020304" pitchFamily="18" charset="0"/>
              </a:rPr>
              <a:t>рисовать, используя в изображениях мелкие детали;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latin typeface="Times New Roman" panose="02020603050405020304" pitchFamily="18" charset="0"/>
              </a:rPr>
              <a:t>раскрашивать, не заходя за контур и не оставляя пробелов;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latin typeface="Times New Roman" panose="02020603050405020304" pitchFamily="18" charset="0"/>
              </a:rPr>
              <a:t>вырезать крупные многоугольные фигуры;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latin typeface="Times New Roman" panose="02020603050405020304" pitchFamily="18" charset="0"/>
              </a:rPr>
              <a:t>лепить из пластилина мелкие детали;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latin typeface="Times New Roman" panose="02020603050405020304" pitchFamily="18" charset="0"/>
              </a:rPr>
              <a:t>застегивать и расстегивать пуговицы;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latin typeface="Times New Roman" panose="02020603050405020304" pitchFamily="18" charset="0"/>
              </a:rPr>
              <a:t>одеваться и обуваться;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latin typeface="Times New Roman" panose="02020603050405020304" pitchFamily="18" charset="0"/>
              </a:rPr>
              <a:t>шнуровать обувь и завязывать шнурки, застегивать молнии;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latin typeface="Times New Roman" panose="02020603050405020304" pitchFamily="18" charset="0"/>
              </a:rPr>
              <a:t>наливать в чашку молоко из пакета;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b="1">
                <a:latin typeface="Times New Roman" panose="02020603050405020304" pitchFamily="18" charset="0"/>
              </a:rPr>
              <a:t>умываться и чистить зубы.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  <a:latin typeface="Times New Roman" panose="02020603050405020304" pitchFamily="18" charset="0"/>
              </a:rPr>
              <a:t>Помните, что любой процесс обучения требует массу терпения и труда.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  <a:latin typeface="Times New Roman" panose="02020603050405020304" pitchFamily="18" charset="0"/>
              </a:rPr>
              <a:t>Будьте мудрыми, внимательными и любящими родителями.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  <a:latin typeface="Times New Roman" panose="02020603050405020304" pitchFamily="18" charset="0"/>
              </a:rPr>
              <a:t>Не пренебрегайте навсегда уходящим временем – используйте его рационально.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  <a:latin typeface="Times New Roman" panose="02020603050405020304" pitchFamily="18" charset="0"/>
              </a:rPr>
              <a:t>Ведь это такое счастье – наблюдать, как растет и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  <a:latin typeface="Times New Roman" panose="02020603050405020304" pitchFamily="18" charset="0"/>
              </a:rPr>
              <a:t>развивается ваш ребенок!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  <a:latin typeface="Times New Roman" panose="02020603050405020304" pitchFamily="18" charset="0"/>
              </a:rPr>
              <a:t>И принимать непосредственное участие в этом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3300"/>
                </a:solidFill>
                <a:latin typeface="Times New Roman" panose="02020603050405020304" pitchFamily="18" charset="0"/>
              </a:rPr>
              <a:t>увлекательном процессе!</a:t>
            </a:r>
          </a:p>
        </p:txBody>
      </p:sp>
    </p:spTree>
    <p:extLst>
      <p:ext uri="{BB962C8B-B14F-4D97-AF65-F5344CB8AC3E}">
        <p14:creationId xmlns="" xmlns:p14="http://schemas.microsoft.com/office/powerpoint/2010/main" val="28432421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208214" y="2852739"/>
            <a:ext cx="813593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FF3300"/>
                </a:solidFill>
              </a:rPr>
              <a:t> Главное</a:t>
            </a:r>
            <a:r>
              <a:rPr lang="ru-RU" altLang="ru-RU" sz="2000" b="1" dirty="0"/>
              <a:t> – </a:t>
            </a:r>
            <a:r>
              <a:rPr lang="ru-RU" altLang="ru-RU" sz="2000" b="1" dirty="0">
                <a:latin typeface="Times New Roman" panose="02020603050405020304" pitchFamily="18" charset="0"/>
              </a:rPr>
              <a:t>уровень сложности заданий должен соответствовать возрасту. При выборе игр и упражнений необходимо учитывать возможности и интересы детей. Слишком простые, как и слишком трудные игры и упражнения не вызывают у детей интереса. По мере усвоения программного материала игру можно усложнять, увеличив количество предметов для ее проведения, изменив      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</a:rPr>
              <a:t>                         (ускорив) темп, заменив наглядный материал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</a:rPr>
              <a:t>                            игры на словесный и т.д.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208214" y="260350"/>
            <a:ext cx="7920037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</a:rPr>
              <a:t>Существует огромное количество игр , упражнений, различных видов продуктивной деятельности развивающих мелкую мускулатуру. Все их можно условно разделить на несколько групп: игры на развитие тактильного восприятия, игры с водой и песком, фольклорные пальчиковые игры, упражнение с предметами, игры на выкладывание, игры на нанизывание, игры с конструкторами, рисование, лепка, аппликация, плетение, 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вязание </a:t>
            </a:r>
            <a:r>
              <a:rPr lang="ru-RU" altLang="ru-RU" sz="2000" b="1" dirty="0">
                <a:latin typeface="Times New Roman" panose="02020603050405020304" pitchFamily="18" charset="0"/>
              </a:rPr>
              <a:t>и т.д.</a:t>
            </a: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127" name="Picture 7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5013326"/>
            <a:ext cx="245586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0784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946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2351089" y="1052513"/>
            <a:ext cx="7920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800" b="1" dirty="0"/>
              <a:t>1</a:t>
            </a:r>
            <a:r>
              <a:rPr lang="ru-RU" altLang="ru-RU" sz="1800" b="1" dirty="0">
                <a:latin typeface="Times New Roman" panose="02020603050405020304" pitchFamily="18" charset="0"/>
              </a:rPr>
              <a:t>. Фон презентации - http://detsad-kitty.ru/shablon/klipart/</a:t>
            </a:r>
          </a:p>
        </p:txBody>
      </p:sp>
      <p:sp>
        <p:nvSpPr>
          <p:cNvPr id="19462" name="WordArt 11"/>
          <p:cNvSpPr>
            <a:spLocks noChangeArrowheads="1" noChangeShapeType="1" noTextEdit="1"/>
          </p:cNvSpPr>
          <p:nvPr/>
        </p:nvSpPr>
        <p:spPr bwMode="auto">
          <a:xfrm>
            <a:off x="3863975" y="404813"/>
            <a:ext cx="4679950" cy="449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863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Используемые  ресурсы  интернета:</a:t>
            </a:r>
          </a:p>
        </p:txBody>
      </p:sp>
      <p:sp>
        <p:nvSpPr>
          <p:cNvPr id="19463" name="WordArt 12"/>
          <p:cNvSpPr>
            <a:spLocks noChangeArrowheads="1" noChangeShapeType="1" noTextEdit="1"/>
          </p:cNvSpPr>
          <p:nvPr/>
        </p:nvSpPr>
        <p:spPr bwMode="auto">
          <a:xfrm>
            <a:off x="4727575" y="1989138"/>
            <a:ext cx="1512888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863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Источники</a:t>
            </a:r>
          </a:p>
        </p:txBody>
      </p:sp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2566989" y="2565401"/>
            <a:ext cx="684212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1. Е.А. Янушко. «</a:t>
            </a:r>
            <a:r>
              <a:rPr lang="ru-RU" altLang="ru-RU" sz="1800"/>
              <a:t> </a:t>
            </a:r>
            <a:r>
              <a:rPr lang="ru-RU" altLang="ru-RU" sz="1800" b="1">
                <a:latin typeface="Times New Roman" panose="02020603050405020304" pitchFamily="18" charset="0"/>
              </a:rPr>
              <a:t>Развитие мелкой моторики рук у детей раннего возраста 1 – 3 года», Издательство «Мозаика – Синтез», 2010год.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2.Школа семи гномов «Рисуем пальчиками», Издательство «Мозаика – Синтез», 2012год.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</a:rPr>
              <a:t>3. Е.А. Янушко. «Рисование с детьми раннего возраста 1 – 3 года», Издательство «Мозаика – Синтез», 2010год.</a:t>
            </a:r>
            <a:endParaRPr lang="ru-RU" altLang="ru-RU" sz="14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3182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66" y="198724"/>
            <a:ext cx="9144000" cy="685800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4224338" y="474664"/>
            <a:ext cx="59039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МКОУ СОШ № 4 дошкольные группы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Г. Черепаново</a:t>
            </a:r>
            <a:endParaRPr lang="ru-RU" alt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484" name="WordArt 10"/>
          <p:cNvSpPr>
            <a:spLocks noChangeArrowheads="1" noChangeShapeType="1" noTextEdit="1"/>
          </p:cNvSpPr>
          <p:nvPr/>
        </p:nvSpPr>
        <p:spPr bwMode="auto">
          <a:xfrm>
            <a:off x="2776251" y="2420940"/>
            <a:ext cx="7678755" cy="13468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863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Презентацию </a:t>
            </a:r>
            <a:r>
              <a:rPr lang="ru-RU" sz="24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863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составила  воспитатель</a:t>
            </a:r>
          </a:p>
          <a:p>
            <a:pPr algn="ctr"/>
            <a:r>
              <a:rPr lang="ru-RU" sz="24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863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 категории </a:t>
            </a:r>
            <a:endParaRPr lang="ru-RU" sz="24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863D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037" name="WordArt 11"/>
          <p:cNvSpPr>
            <a:spLocks noChangeArrowheads="1" noChangeShapeType="1" noTextEdit="1"/>
          </p:cNvSpPr>
          <p:nvPr/>
        </p:nvSpPr>
        <p:spPr bwMode="auto">
          <a:xfrm>
            <a:off x="2732183" y="2908453"/>
            <a:ext cx="7656724" cy="6169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ru-RU" sz="2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4038" name="WordArt 12"/>
          <p:cNvSpPr>
            <a:spLocks noChangeArrowheads="1" noChangeShapeType="1" noTextEdit="1"/>
          </p:cNvSpPr>
          <p:nvPr/>
        </p:nvSpPr>
        <p:spPr bwMode="auto">
          <a:xfrm>
            <a:off x="2927349" y="4221163"/>
            <a:ext cx="7164101" cy="10999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ru-RU" sz="2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863D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Терновская Оксана Сергеевна</a:t>
            </a:r>
            <a:r>
              <a:rPr lang="ru-RU" sz="2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.</a:t>
            </a:r>
            <a:endParaRPr lang="ru-RU" sz="2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487" name="Рисунок 4" descr="ANIMASHKI4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49276"/>
            <a:ext cx="20764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66354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14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6"/>
          <p:cNvSpPr>
            <a:spLocks noChangeArrowheads="1" noChangeShapeType="1" noTextEdit="1"/>
          </p:cNvSpPr>
          <p:nvPr/>
        </p:nvSpPr>
        <p:spPr bwMode="auto">
          <a:xfrm>
            <a:off x="2478795" y="404813"/>
            <a:ext cx="6893805" cy="983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ПАЛЬЧИКАМИ</a:t>
            </a:r>
          </a:p>
        </p:txBody>
      </p:sp>
      <p:pic>
        <p:nvPicPr>
          <p:cNvPr id="1027" name="Picture 3" descr="C:\Users\Danil\Desktop\Садик\SANY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3542" y="1586429"/>
            <a:ext cx="3973414" cy="298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Danil\Desktop\Садик\SANY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294" y="3632811"/>
            <a:ext cx="4065225" cy="3048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16819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172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208214" y="404814"/>
            <a:ext cx="755967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Пальчиковые игры и упражнения —</a:t>
            </a:r>
            <a:r>
              <a:rPr lang="ru-RU" altLang="ru-RU" sz="2800" b="1" dirty="0">
                <a:latin typeface="Times New Roman" panose="02020603050405020304" pitchFamily="18" charset="0"/>
              </a:rPr>
              <a:t> наилучшее средство для развития мелкой моторики и речи в своей совокупности. Разучивание текстов с применением</a:t>
            </a:r>
            <a:r>
              <a:rPr lang="ru-RU" altLang="ru-RU" sz="2800" dirty="0"/>
              <a:t> «</a:t>
            </a:r>
            <a:r>
              <a:rPr lang="ru-RU" altLang="ru-RU" sz="2800" b="1" dirty="0">
                <a:latin typeface="Times New Roman" panose="02020603050405020304" pitchFamily="18" charset="0"/>
              </a:rPr>
              <a:t>пальчиковой» гимнастики способствует более быстрому формированию речи, пространственного мышления, внимания, воображения, помогает в усвоении эмоциональной выразительности. В конечном итоге, малыш лучше усваивает стихотворные тексты; его речь становится более выразительной.</a:t>
            </a:r>
          </a:p>
        </p:txBody>
      </p:sp>
    </p:spTree>
    <p:extLst>
      <p:ext uri="{BB962C8B-B14F-4D97-AF65-F5344CB8AC3E}">
        <p14:creationId xmlns="" xmlns:p14="http://schemas.microsoft.com/office/powerpoint/2010/main" val="1784949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5-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Детские_песенки_-_Песня_про_детский_сад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8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55" y="273855"/>
            <a:ext cx="118745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Danil\Desktop\Садик\SANY00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248" y="165251"/>
            <a:ext cx="3966073" cy="297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Danil\Desktop\Садик\SANY00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6738" y="2977311"/>
            <a:ext cx="4263526" cy="3197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27654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220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6"/>
          <p:cNvSpPr>
            <a:spLocks noChangeArrowheads="1" noChangeShapeType="1" noTextEdit="1"/>
          </p:cNvSpPr>
          <p:nvPr/>
        </p:nvSpPr>
        <p:spPr bwMode="auto">
          <a:xfrm>
            <a:off x="2927351" y="549276"/>
            <a:ext cx="6232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ИГРЫ С КОНСТРУКТОРОМ</a:t>
            </a:r>
          </a:p>
        </p:txBody>
      </p:sp>
      <p:pic>
        <p:nvPicPr>
          <p:cNvPr id="2050" name="Picture 2" descr="C:\Users\Danil\Desktop\Садик\Новая папка\SANY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9807" y="1288972"/>
            <a:ext cx="6588087" cy="4941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5570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4" name="Picture 4" descr="5-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143251" y="223838"/>
            <a:ext cx="71278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FF3300"/>
                </a:solidFill>
                <a:latin typeface="Times New Roman" panose="02020603050405020304" pitchFamily="18" charset="0"/>
              </a:rPr>
              <a:t>             </a:t>
            </a:r>
            <a:r>
              <a:rPr lang="ru-RU" altLang="ru-RU" sz="2400" b="1">
                <a:solidFill>
                  <a:srgbClr val="FF3300"/>
                </a:solidFill>
                <a:latin typeface="Times New Roman" panose="02020603050405020304" pitchFamily="18" charset="0"/>
              </a:rPr>
              <a:t>Игры на базе конструктора ЛЕГО</a:t>
            </a:r>
          </a:p>
          <a:p>
            <a:pPr eaLnBrk="1" hangingPunct="1"/>
            <a:r>
              <a:rPr lang="ru-RU" altLang="ru-RU" sz="2000">
                <a:latin typeface="Times New Roman" panose="02020603050405020304" pitchFamily="18" charset="0"/>
              </a:rPr>
              <a:t>                         </a:t>
            </a:r>
            <a:r>
              <a:rPr lang="ru-RU" altLang="ru-RU" sz="2000" b="1">
                <a:latin typeface="Times New Roman" panose="02020603050405020304" pitchFamily="18" charset="0"/>
              </a:rPr>
              <a:t>(или любого другого конструктора)</a:t>
            </a:r>
          </a:p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 Игра на базе конструктора способствует развитию мелкой моторики, формированию представлений о цвете и форме и ориентировки в пространстве.</a:t>
            </a:r>
          </a:p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 Преимущества использования конструктора: </a:t>
            </a:r>
          </a:p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 с поделками из конструктора ребенок может играть, ощупывать их, не рискуя испортить, тогда как рисунки, аппликации или фигурки из пластилина не могут быть пригодны для организации игры;</a:t>
            </a:r>
          </a:p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 при использовании конструктора у ребенка получаются красочные и привлекательные поделки вне зависимости от имеющихся у него навыков. Ребенок уже испытывает чувство успеха;</a:t>
            </a:r>
          </a:p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 поскольку конструктор можно расположить не только на столе, но и на полу на ковре, ребенку во время занятия нет необходимости сохранять статичную сидячую позу, что особенно важно для соматически ослабленных детей;</a:t>
            </a:r>
          </a:p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</a:rPr>
              <a:t> конструктор безопасен, у ребенка руки остаются чистыми, а убрать поделки можно легко и быстро.</a:t>
            </a:r>
          </a:p>
        </p:txBody>
      </p:sp>
    </p:spTree>
    <p:extLst>
      <p:ext uri="{BB962C8B-B14F-4D97-AF65-F5344CB8AC3E}">
        <p14:creationId xmlns="" xmlns:p14="http://schemas.microsoft.com/office/powerpoint/2010/main" val="39492324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2243</Words>
  <Application>Microsoft Office PowerPoint</Application>
  <PresentationFormat>Произвольный</PresentationFormat>
  <Paragraphs>95</Paragraphs>
  <Slides>41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Danil</cp:lastModifiedBy>
  <cp:revision>16</cp:revision>
  <dcterms:created xsi:type="dcterms:W3CDTF">2014-10-14T15:54:05Z</dcterms:created>
  <dcterms:modified xsi:type="dcterms:W3CDTF">2018-01-06T12:10:52Z</dcterms:modified>
</cp:coreProperties>
</file>