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0" r:id="rId6"/>
    <p:sldId id="261" r:id="rId7"/>
    <p:sldId id="286" r:id="rId8"/>
    <p:sldId id="287" r:id="rId9"/>
    <p:sldId id="279" r:id="rId10"/>
    <p:sldId id="262" r:id="rId11"/>
    <p:sldId id="266" r:id="rId12"/>
    <p:sldId id="263" r:id="rId13"/>
    <p:sldId id="267" r:id="rId14"/>
    <p:sldId id="268" r:id="rId15"/>
    <p:sldId id="270" r:id="rId16"/>
    <p:sldId id="281" r:id="rId17"/>
    <p:sldId id="271" r:id="rId18"/>
    <p:sldId id="282" r:id="rId19"/>
    <p:sldId id="284" r:id="rId20"/>
    <p:sldId id="283" r:id="rId21"/>
    <p:sldId id="273" r:id="rId22"/>
    <p:sldId id="276" r:id="rId23"/>
    <p:sldId id="274" r:id="rId24"/>
    <p:sldId id="285" r:id="rId25"/>
    <p:sldId id="275"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99" autoAdjust="0"/>
    <p:restoredTop sz="94660"/>
  </p:normalViewPr>
  <p:slideViewPr>
    <p:cSldViewPr>
      <p:cViewPr>
        <p:scale>
          <a:sx n="92" d="100"/>
          <a:sy n="92" d="100"/>
        </p:scale>
        <p:origin x="-130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29133060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4703230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2780841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11004135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9819353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05629309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12008794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5857380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46574722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211458953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9D501F-5280-4325-8D7D-40CF88990B50}" type="datetimeFigureOut">
              <a:rPr lang="ru-RU" smtClean="0"/>
              <a:pPr/>
              <a:t>20.03.2019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361794096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501F-5280-4325-8D7D-40CF88990B50}" type="datetimeFigureOut">
              <a:rPr lang="ru-RU" smtClean="0"/>
              <a:pPr/>
              <a:t>20.03.2019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D76BD-05C0-4F56-8B5F-ADB43F4DD723}" type="slidenum">
              <a:rPr lang="ru-RU" smtClean="0"/>
              <a:pPr/>
              <a:t>‹#›</a:t>
            </a:fld>
            <a:endParaRPr lang="ru-RU"/>
          </a:p>
        </p:txBody>
      </p:sp>
    </p:spTree>
    <p:extLst>
      <p:ext uri="{BB962C8B-B14F-4D97-AF65-F5344CB8AC3E}">
        <p14:creationId xmlns:p14="http://schemas.microsoft.com/office/powerpoint/2010/main" xmlns="" val="1687091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913911"/>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Презентация</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99592" y="1484784"/>
            <a:ext cx="7704856" cy="4536504"/>
          </a:xfrm>
        </p:spPr>
        <p:txBody>
          <a:bodyPr>
            <a:normAutofit fontScale="92500" lnSpcReduction="20000"/>
          </a:bodyPr>
          <a:lstStyle/>
          <a:p>
            <a:pPr algn="l"/>
            <a:endParaRPr lang="ru-RU" b="1" dirty="0" smtClean="0">
              <a:solidFill>
                <a:schemeClr val="tx1"/>
              </a:solidFill>
              <a:latin typeface="Times New Roman" pitchFamily="18" charset="0"/>
              <a:cs typeface="Times New Roman" pitchFamily="18" charset="0"/>
            </a:endParaRPr>
          </a:p>
          <a:p>
            <a:r>
              <a:rPr lang="ru-RU" sz="4300" b="1" dirty="0" smtClean="0">
                <a:solidFill>
                  <a:srgbClr val="002060"/>
                </a:solidFill>
                <a:latin typeface="Times New Roman" pitchFamily="18" charset="0"/>
                <a:cs typeface="Times New Roman" pitchFamily="18" charset="0"/>
              </a:rPr>
              <a:t>«Нетрадиционные техники рисования с детьми с 2-3 лет»            </a:t>
            </a:r>
          </a:p>
          <a:p>
            <a:pPr algn="l"/>
            <a:endParaRPr lang="ru-RU" sz="6500" b="1" dirty="0">
              <a:solidFill>
                <a:schemeClr val="tx1"/>
              </a:solidFill>
              <a:latin typeface="Times New Roman" pitchFamily="18" charset="0"/>
              <a:cs typeface="Times New Roman" pitchFamily="18" charset="0"/>
            </a:endParaRPr>
          </a:p>
          <a:p>
            <a:pPr algn="l"/>
            <a:r>
              <a:rPr lang="ru-RU" b="1" dirty="0" smtClean="0">
                <a:solidFill>
                  <a:schemeClr val="tx1"/>
                </a:solidFill>
                <a:latin typeface="Times New Roman" pitchFamily="18" charset="0"/>
                <a:cs typeface="Times New Roman" pitchFamily="18" charset="0"/>
              </a:rPr>
              <a:t>Воспитатель  1 квалификационной категории </a:t>
            </a:r>
          </a:p>
          <a:p>
            <a:pPr algn="l"/>
            <a:r>
              <a:rPr lang="ru-RU" b="1" dirty="0" smtClean="0">
                <a:solidFill>
                  <a:schemeClr val="tx1"/>
                </a:solidFill>
                <a:latin typeface="Times New Roman" pitchFamily="18" charset="0"/>
                <a:cs typeface="Times New Roman" pitchFamily="18" charset="0"/>
              </a:rPr>
              <a:t>МКОУ СОШ №4 </a:t>
            </a:r>
          </a:p>
          <a:p>
            <a:pPr algn="l"/>
            <a:r>
              <a:rPr lang="ru-RU" b="1" smtClean="0">
                <a:solidFill>
                  <a:schemeClr val="tx1"/>
                </a:solidFill>
                <a:latin typeface="Times New Roman" pitchFamily="18" charset="0"/>
                <a:cs typeface="Times New Roman" pitchFamily="18" charset="0"/>
              </a:rPr>
              <a:t>Терновская </a:t>
            </a:r>
            <a:r>
              <a:rPr lang="ru-RU" b="1" dirty="0" smtClean="0">
                <a:solidFill>
                  <a:schemeClr val="tx1"/>
                </a:solidFill>
                <a:latin typeface="Times New Roman" pitchFamily="18" charset="0"/>
                <a:cs typeface="Times New Roman" pitchFamily="18" charset="0"/>
              </a:rPr>
              <a:t>Оксана Сергеевна.</a:t>
            </a:r>
            <a:endParaRPr lang="ru-RU" b="1" dirty="0" smtClean="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7239000" cy="698336"/>
          </a:xfrm>
        </p:spPr>
        <p:txBody>
          <a:bodyPr>
            <a:noAutofit/>
          </a:bodyPr>
          <a:lstStyle/>
          <a:p>
            <a:r>
              <a:rPr lang="ru-RU" sz="48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Рисование  пальчиками </a:t>
            </a:r>
            <a:endParaRPr lang="ru-RU" sz="4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0" indent="0" algn="just">
              <a:buNone/>
            </a:pPr>
            <a:r>
              <a:rPr lang="ru-RU" dirty="0" smtClean="0">
                <a:latin typeface="Times New Roman" pitchFamily="18" charset="0"/>
                <a:cs typeface="Times New Roman" pitchFamily="18" charset="0"/>
              </a:rPr>
              <a:t>Рисование помогает установить творческий и эмоциональный контакт матери и ребенка, развивать внимание, память, мышление. Кроме того, в процессе творческой работы происходит развитие </a:t>
            </a:r>
            <a:r>
              <a:rPr lang="ru-RU" dirty="0" err="1" smtClean="0">
                <a:latin typeface="Times New Roman" pitchFamily="18" charset="0"/>
                <a:cs typeface="Times New Roman" pitchFamily="18" charset="0"/>
              </a:rPr>
              <a:t>сенсорики</a:t>
            </a:r>
            <a:r>
              <a:rPr lang="ru-RU" dirty="0" smtClean="0">
                <a:latin typeface="Times New Roman" pitchFamily="18" charset="0"/>
                <a:cs typeface="Times New Roman" pitchFamily="18" charset="0"/>
              </a:rPr>
              <a:t>, мелкой моторики,  </a:t>
            </a:r>
            <a:r>
              <a:rPr lang="ru-RU" dirty="0" err="1" smtClean="0">
                <a:latin typeface="Times New Roman" pitchFamily="18" charset="0"/>
                <a:cs typeface="Times New Roman" pitchFamily="18" charset="0"/>
              </a:rPr>
              <a:t>цветовосприятия</a:t>
            </a:r>
            <a:r>
              <a:rPr lang="ru-RU" dirty="0" smtClean="0">
                <a:latin typeface="Times New Roman" pitchFamily="18" charset="0"/>
                <a:cs typeface="Times New Roman" pitchFamily="18" charset="0"/>
              </a:rPr>
              <a:t>. Рисование в любом возрасте – это большое удовольствие.</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6192688" cy="3744416"/>
          </a:xfrm>
        </p:spPr>
        <p:txBody>
          <a:bodyPr>
            <a:noAutofit/>
          </a:bodyPr>
          <a:lstStyle/>
          <a:p>
            <a:pPr algn="l">
              <a:spcBef>
                <a:spcPts val="0"/>
              </a:spcBef>
              <a:defRPr/>
            </a:pP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i="1" dirty="0">
                <a:latin typeface="Times New Roman" pitchFamily="18" charset="0"/>
                <a:cs typeface="Times New Roman" pitchFamily="18" charset="0"/>
              </a:rPr>
              <a:t>Средства выразительности: </a:t>
            </a:r>
            <a:br>
              <a:rPr lang="ru-RU" sz="2000" b="1" i="1" dirty="0">
                <a:latin typeface="Times New Roman" pitchFamily="18" charset="0"/>
                <a:cs typeface="Times New Roman" pitchFamily="18" charset="0"/>
              </a:rPr>
            </a:br>
            <a:r>
              <a:rPr lang="ru-RU" sz="2000" dirty="0">
                <a:latin typeface="Times New Roman" pitchFamily="18" charset="0"/>
                <a:cs typeface="Times New Roman" pitchFamily="18" charset="0"/>
              </a:rPr>
              <a:t>пятно, точка, короткая линия, цвет.</a:t>
            </a:r>
            <a:br>
              <a:rPr lang="ru-RU" sz="2000" dirty="0">
                <a:latin typeface="Times New Roman" pitchFamily="18" charset="0"/>
                <a:cs typeface="Times New Roman" pitchFamily="18" charset="0"/>
              </a:rPr>
            </a:br>
            <a:r>
              <a:rPr lang="ru-RU" sz="2000" b="1" i="1" dirty="0">
                <a:latin typeface="Times New Roman" pitchFamily="18" charset="0"/>
                <a:cs typeface="Times New Roman" pitchFamily="18" charset="0"/>
              </a:rPr>
              <a:t>Материалы: </a:t>
            </a:r>
            <a:r>
              <a:rPr lang="ru-RU" sz="2000" dirty="0">
                <a:latin typeface="Times New Roman" pitchFamily="18" charset="0"/>
                <a:cs typeface="Times New Roman" pitchFamily="18" charset="0"/>
              </a:rPr>
              <a:t>мисочки с гуашью, плотная бумага любого цвета, небольшие листы, салфетки.</a:t>
            </a:r>
            <a:br>
              <a:rPr lang="ru-RU" sz="2000" dirty="0">
                <a:latin typeface="Times New Roman" pitchFamily="18" charset="0"/>
                <a:cs typeface="Times New Roman" pitchFamily="18" charset="0"/>
              </a:rPr>
            </a:br>
            <a:r>
              <a:rPr lang="ru-RU" sz="2000" b="1" i="1" dirty="0">
                <a:latin typeface="Times New Roman" pitchFamily="18" charset="0"/>
                <a:cs typeface="Times New Roman" pitchFamily="18" charset="0"/>
              </a:rPr>
              <a:t>Способ получения изображения: </a:t>
            </a:r>
            <a:r>
              <a:rPr lang="ru-RU" sz="2000" dirty="0">
                <a:latin typeface="Times New Roman" pitchFamily="18" charset="0"/>
                <a:cs typeface="Times New Roman" pitchFamily="18"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026" name="Picture 2" descr="D:\с рабочего стола\Садик\Новая папка (3)\SANY0105.JPG"/>
          <p:cNvPicPr>
            <a:picLocks noGrp="1" noChangeAspect="1" noChangeArrowheads="1"/>
          </p:cNvPicPr>
          <p:nvPr>
            <p:ph idx="1"/>
          </p:nvPr>
        </p:nvPicPr>
        <p:blipFill>
          <a:blip r:embed="rId2" cstate="print"/>
          <a:srcRect/>
          <a:stretch>
            <a:fillRect/>
          </a:stretch>
        </p:blipFill>
        <p:spPr bwMode="auto">
          <a:xfrm>
            <a:off x="4143372" y="3143248"/>
            <a:ext cx="4572032" cy="3429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с рабочего стола\Садик\Новая папка (3)\SANY0106.JPG"/>
          <p:cNvPicPr>
            <a:picLocks noGrp="1" noChangeAspect="1" noChangeArrowheads="1"/>
          </p:cNvPicPr>
          <p:nvPr>
            <p:ph idx="1"/>
          </p:nvPr>
        </p:nvPicPr>
        <p:blipFill>
          <a:blip r:embed="rId2" cstate="print"/>
          <a:srcRect/>
          <a:stretch>
            <a:fillRect/>
          </a:stretch>
        </p:blipFill>
        <p:spPr bwMode="auto">
          <a:xfrm>
            <a:off x="428596" y="410744"/>
            <a:ext cx="3857652" cy="2893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D:\с рабочего стола\Садик\Новая папка (3)\SANY0102.JPG"/>
          <p:cNvPicPr>
            <a:picLocks noChangeAspect="1" noChangeArrowheads="1"/>
          </p:cNvPicPr>
          <p:nvPr/>
        </p:nvPicPr>
        <p:blipFill>
          <a:blip r:embed="rId3" cstate="print"/>
          <a:srcRect/>
          <a:stretch>
            <a:fillRect/>
          </a:stretch>
        </p:blipFill>
        <p:spPr bwMode="auto">
          <a:xfrm>
            <a:off x="4286248" y="3286124"/>
            <a:ext cx="4000528" cy="300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Рисование ладошкой.</a:t>
            </a:r>
            <a:endParaRPr lang="ru-RU" sz="48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4716016" y="1412776"/>
            <a:ext cx="4248472"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Clr>
                <a:schemeClr val="accent3"/>
              </a:buClr>
              <a:defRPr/>
            </a:pPr>
            <a:r>
              <a:rPr lang="ru-RU" b="1" dirty="0" smtClean="0">
                <a:latin typeface="Times New Roman" pitchFamily="18" charset="0"/>
                <a:cs typeface="Times New Roman" pitchFamily="18" charset="0"/>
              </a:rPr>
              <a:t>Средства </a:t>
            </a:r>
            <a:r>
              <a:rPr lang="ru-RU" b="1" dirty="0">
                <a:latin typeface="Times New Roman" pitchFamily="18" charset="0"/>
                <a:cs typeface="Times New Roman" pitchFamily="18" charset="0"/>
              </a:rPr>
              <a:t>выразительности: </a:t>
            </a:r>
          </a:p>
          <a:p>
            <a:pPr algn="just">
              <a:buClr>
                <a:schemeClr val="accent3"/>
              </a:buClr>
              <a:defRPr/>
            </a:pP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пятно, цвет, фантастический силуэт.</a:t>
            </a:r>
          </a:p>
          <a:p>
            <a:pPr algn="just">
              <a:buClr>
                <a:schemeClr val="accent3"/>
              </a:buClr>
              <a:defRPr/>
            </a:pPr>
            <a:r>
              <a:rPr lang="ru-RU" b="1" dirty="0">
                <a:latin typeface="Times New Roman" pitchFamily="18" charset="0"/>
                <a:cs typeface="Times New Roman" pitchFamily="18" charset="0"/>
              </a:rPr>
              <a:t>Материалы: </a:t>
            </a:r>
            <a:r>
              <a:rPr lang="ru-RU" dirty="0">
                <a:latin typeface="Times New Roman" pitchFamily="18" charset="0"/>
                <a:cs typeface="Times New Roman" pitchFamily="18" charset="0"/>
              </a:rPr>
              <a:t>широкие блюдечки с гуашью, кисть, плотная бумага любого цвета, листы большого формата, салфетки.</a:t>
            </a:r>
          </a:p>
          <a:p>
            <a:pPr algn="just">
              <a:buClr>
                <a:schemeClr val="accent3"/>
              </a:buClr>
              <a:defRPr/>
            </a:pPr>
            <a:r>
              <a:rPr lang="ru-RU" b="1" dirty="0">
                <a:latin typeface="Times New Roman" pitchFamily="18" charset="0"/>
                <a:cs typeface="Times New Roman" pitchFamily="18" charset="0"/>
              </a:rPr>
              <a:t> Способ получения изображения: </a:t>
            </a:r>
            <a:r>
              <a:rPr lang="ru-RU" dirty="0">
                <a:latin typeface="Times New Roman" pitchFamily="18" charset="0"/>
                <a:cs typeface="Times New Roman" pitchFamily="18" charset="0"/>
              </a:rPr>
              <a:t>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pPr>
              <a:buClr>
                <a:schemeClr val="accent3"/>
              </a:buClr>
              <a:buFont typeface="Wingdings 2"/>
              <a:buChar char=""/>
              <a:defRPr/>
            </a:pPr>
            <a:endParaRPr lang="ru-RU" dirty="0"/>
          </a:p>
        </p:txBody>
      </p:sp>
      <p:sp>
        <p:nvSpPr>
          <p:cNvPr id="5" name="Прямоугольник 4"/>
          <p:cNvSpPr/>
          <p:nvPr/>
        </p:nvSpPr>
        <p:spPr>
          <a:xfrm>
            <a:off x="313672" y="1297379"/>
            <a:ext cx="4042304" cy="5016758"/>
          </a:xfrm>
          <a:prstGeom prst="rect">
            <a:avLst/>
          </a:prstGeom>
        </p:spPr>
        <p:txBody>
          <a:bodyPr wrap="square">
            <a:spAutoFit/>
          </a:bodyPr>
          <a:lstStyle/>
          <a:p>
            <a:pPr algn="just"/>
            <a:r>
              <a:rPr lang="ru-RU" sz="2000" dirty="0">
                <a:latin typeface="Times New Roman" pitchFamily="18" charset="0"/>
                <a:cs typeface="Times New Roman" pitchFamily="18" charset="0"/>
              </a:rPr>
              <a:t>Нестандартные подходы к организации изобразительной деятельности удивляют и восхищают детей, тем самым, вызывая стремление заниматься таким интересным делом. Оригинальное рисование раскрывает творческие возможности ребенка, позволяет почувствовать краски, их характер и настроение. И совсем не страшно, если ваш маленький художник перепачкается, главное – чтобы он получал удовольствие от общения с красками и радовался результатам своего труда.</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с рабочего стола\Садик\Новая папка (3)\SANY0131.JPG"/>
          <p:cNvPicPr>
            <a:picLocks noGrp="1" noChangeAspect="1" noChangeArrowheads="1"/>
          </p:cNvPicPr>
          <p:nvPr>
            <p:ph idx="1"/>
          </p:nvPr>
        </p:nvPicPr>
        <p:blipFill>
          <a:blip r:embed="rId2" cstate="print"/>
          <a:srcRect/>
          <a:stretch>
            <a:fillRect/>
          </a:stretch>
        </p:blipFill>
        <p:spPr bwMode="auto">
          <a:xfrm>
            <a:off x="642909" y="500042"/>
            <a:ext cx="4191029"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D:\с рабочего стола\Садик\Новая папка (3)\SANY0143.JPG"/>
          <p:cNvPicPr>
            <a:picLocks noChangeAspect="1" noChangeArrowheads="1"/>
          </p:cNvPicPr>
          <p:nvPr/>
        </p:nvPicPr>
        <p:blipFill>
          <a:blip r:embed="rId3" cstate="print"/>
          <a:srcRect/>
          <a:stretch>
            <a:fillRect/>
          </a:stretch>
        </p:blipFill>
        <p:spPr bwMode="auto">
          <a:xfrm>
            <a:off x="5214942" y="2095491"/>
            <a:ext cx="3196833" cy="4262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Рисование ватными палочками</a:t>
            </a:r>
            <a:endParaRPr lang="ru-RU"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395536" y="1268760"/>
            <a:ext cx="8424936"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	Ватные </a:t>
            </a:r>
            <a:r>
              <a:rPr lang="ru-RU" sz="2400" dirty="0">
                <a:latin typeface="Times New Roman" pitchFamily="18" charset="0"/>
                <a:cs typeface="Times New Roman" pitchFamily="18" charset="0"/>
              </a:rPr>
              <a:t>палочки, оказывается, можно использовать не только по их прямому назначению. С их помощью можно еще и рисовать, а в процессе творчества развивать детей, запоминать цвета, знакомить малышей с природой, развивать мелкую моторику, обогащать словарный запас ребенка и еще много всяких полезных функций выполняет этот незамысловатый предмет гигиены. </a:t>
            </a:r>
          </a:p>
        </p:txBody>
      </p:sp>
      <p:sp>
        <p:nvSpPr>
          <p:cNvPr id="5" name="Прямоугольник 4"/>
          <p:cNvSpPr/>
          <p:nvPr/>
        </p:nvSpPr>
        <p:spPr>
          <a:xfrm>
            <a:off x="395536" y="3861048"/>
            <a:ext cx="8424936" cy="2308324"/>
          </a:xfrm>
          <a:prstGeom prst="rect">
            <a:avLst/>
          </a:prstGeom>
        </p:spPr>
        <p:txBody>
          <a:bodyPr wrap="square">
            <a:spAutoFit/>
          </a:bodyPr>
          <a:lstStyle/>
          <a:p>
            <a:pPr algn="just"/>
            <a:r>
              <a:rPr lang="ru-RU" sz="2400" dirty="0" smtClean="0">
                <a:latin typeface="Times New Roman" pitchFamily="18" charset="0"/>
                <a:cs typeface="Times New Roman" pitchFamily="18" charset="0"/>
              </a:rPr>
              <a:t>	Рисование </a:t>
            </a:r>
            <a:r>
              <a:rPr lang="ru-RU" sz="2400" dirty="0">
                <a:latin typeface="Times New Roman" pitchFamily="18" charset="0"/>
                <a:cs typeface="Times New Roman" pitchFamily="18" charset="0"/>
              </a:rPr>
              <a:t>ватными палочками можно назвать одним из видов пуантилизма. Пуантилизм – это уникальное течение в живописи, которое в переводе с французского языка означает «писать по точкам». Картины такого плана писали многие художники. Например, шедеврами признаны картины Жоржа </a:t>
            </a:r>
            <a:r>
              <a:rPr lang="ru-RU" sz="2400" dirty="0" err="1">
                <a:latin typeface="Times New Roman" pitchFamily="18" charset="0"/>
                <a:cs typeface="Times New Roman" pitchFamily="18" charset="0"/>
              </a:rPr>
              <a:t>Сёра</a:t>
            </a:r>
            <a:r>
              <a:rPr lang="ru-RU" sz="2400" dirty="0">
                <a:latin typeface="Times New Roman" pitchFamily="18" charset="0"/>
                <a:cs typeface="Times New Roman" pitchFamily="18" charset="0"/>
              </a:rPr>
              <a:t>. Он считается основателем этой техники. </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7028" y="116632"/>
            <a:ext cx="6441195" cy="3170099"/>
          </a:xfrm>
          <a:prstGeom prst="rect">
            <a:avLst/>
          </a:prstGeom>
        </p:spPr>
        <p:txBody>
          <a:bodyPr wrap="square">
            <a:spAutoFit/>
          </a:bodyPr>
          <a:lstStyle/>
          <a:p>
            <a:pPr algn="just"/>
            <a:r>
              <a:rPr lang="ru-RU" sz="2000" b="1" dirty="0">
                <a:latin typeface="Times New Roman" pitchFamily="18" charset="0"/>
                <a:cs typeface="Times New Roman" pitchFamily="18" charset="0"/>
              </a:rPr>
              <a:t>Средства выразительности:</a:t>
            </a:r>
            <a:r>
              <a:rPr lang="ru-RU" sz="2000" dirty="0">
                <a:latin typeface="Times New Roman" pitchFamily="18" charset="0"/>
                <a:cs typeface="Times New Roman" pitchFamily="18" charset="0"/>
              </a:rPr>
              <a:t> пятно, точка, короткая линия, цвет.</a:t>
            </a:r>
          </a:p>
          <a:p>
            <a:pPr algn="just"/>
            <a:r>
              <a:rPr lang="ru-RU" sz="2000" b="1" dirty="0">
                <a:latin typeface="Times New Roman" pitchFamily="18" charset="0"/>
                <a:cs typeface="Times New Roman" pitchFamily="18" charset="0"/>
              </a:rPr>
              <a:t>Материалы:</a:t>
            </a:r>
            <a:r>
              <a:rPr lang="ru-RU" sz="2000" dirty="0">
                <a:latin typeface="Times New Roman" pitchFamily="18" charset="0"/>
                <a:cs typeface="Times New Roman" pitchFamily="18" charset="0"/>
              </a:rPr>
              <a:t> Акварель или гуашь, палочки, вода, бумага, карандаш.</a:t>
            </a:r>
          </a:p>
          <a:p>
            <a:pPr algn="just"/>
            <a:r>
              <a:rPr lang="ru-RU" sz="2000" b="1" dirty="0">
                <a:latin typeface="Times New Roman" pitchFamily="18" charset="0"/>
                <a:cs typeface="Times New Roman" pitchFamily="18" charset="0"/>
              </a:rPr>
              <a:t>Способ получения изображения: </a:t>
            </a:r>
            <a:r>
              <a:rPr lang="ru-RU" sz="2000" dirty="0">
                <a:latin typeface="Times New Roman" pitchFamily="18" charset="0"/>
                <a:cs typeface="Times New Roman" pitchFamily="18" charset="0"/>
              </a:rPr>
              <a:t>Карандашом нанесите рисунок на бумагу. Каждую новую краску берите новой палочкой. Заполните точками сначала контур рисунка. Затем весь рисунок заполните точками. Работы, выполненные ватными палочками, очень похожи на рисунки, сделанные раздельными мазками.</a:t>
            </a:r>
          </a:p>
        </p:txBody>
      </p:sp>
      <p:pic>
        <p:nvPicPr>
          <p:cNvPr id="4098" name="Picture 2" descr="D:\с рабочего стола\Садик\Новая папка (3)\SANY0125.JPG"/>
          <p:cNvPicPr>
            <a:picLocks noGrp="1" noChangeAspect="1" noChangeArrowheads="1"/>
          </p:cNvPicPr>
          <p:nvPr>
            <p:ph idx="1"/>
          </p:nvPr>
        </p:nvPicPr>
        <p:blipFill>
          <a:blip r:embed="rId2" cstate="print"/>
          <a:srcRect/>
          <a:stretch>
            <a:fillRect/>
          </a:stretch>
        </p:blipFill>
        <p:spPr bwMode="auto">
          <a:xfrm>
            <a:off x="2500298" y="3500438"/>
            <a:ext cx="4071966" cy="3053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58538743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4942"/>
          </a:xfrm>
        </p:spPr>
        <p:txBody>
          <a:bodyPr>
            <a:normAutofit fontScale="90000"/>
          </a:bodyPr>
          <a:lstStyle/>
          <a:p>
            <a: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Оттиск поролоном</a:t>
            </a:r>
            <a:endParaRPr lang="ru-RU" sz="5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Прямоугольник 4"/>
          <p:cNvSpPr/>
          <p:nvPr/>
        </p:nvSpPr>
        <p:spPr>
          <a:xfrm>
            <a:off x="323528" y="1124744"/>
            <a:ext cx="8352928" cy="4893647"/>
          </a:xfrm>
          <a:prstGeom prst="rect">
            <a:avLst/>
          </a:prstGeom>
        </p:spPr>
        <p:txBody>
          <a:bodyPr wrap="square">
            <a:spAutoFit/>
          </a:bodyPr>
          <a:lstStyle/>
          <a:p>
            <a:pPr algn="just"/>
            <a:r>
              <a:rPr lang="ru-RU" sz="2400" dirty="0" smtClean="0">
                <a:latin typeface="Times New Roman" pitchFamily="18" charset="0"/>
                <a:cs typeface="Times New Roman" pitchFamily="18" charset="0"/>
              </a:rPr>
              <a:t>Почему-то </a:t>
            </a:r>
            <a:r>
              <a:rPr lang="ru-RU" sz="2400" dirty="0">
                <a:latin typeface="Times New Roman" pitchFamily="18" charset="0"/>
                <a:cs typeface="Times New Roman" pitchFamily="18" charset="0"/>
              </a:rPr>
              <a:t>мы все склонны думать, что , если рисуем красками, то обязательно и кисточкой. </a:t>
            </a:r>
            <a:r>
              <a:rPr lang="ru-RU" sz="2400" dirty="0" smtClean="0">
                <a:latin typeface="Times New Roman" pitchFamily="18" charset="0"/>
                <a:cs typeface="Times New Roman" pitchFamily="18" charset="0"/>
              </a:rPr>
              <a:t>Помочь разнообразить работу </a:t>
            </a:r>
            <a:r>
              <a:rPr lang="ru-RU" sz="2400" dirty="0">
                <a:latin typeface="Times New Roman" pitchFamily="18" charset="0"/>
                <a:cs typeface="Times New Roman" pitchFamily="18" charset="0"/>
              </a:rPr>
              <a:t>может </a:t>
            </a:r>
            <a:r>
              <a:rPr lang="ru-RU" sz="2400" dirty="0" smtClean="0">
                <a:latin typeface="Times New Roman" pitchFamily="18" charset="0"/>
                <a:cs typeface="Times New Roman" pitchFamily="18" charset="0"/>
              </a:rPr>
              <a:t>поролон</a:t>
            </a:r>
            <a:r>
              <a:rPr lang="ru-RU" sz="2400" dirty="0">
                <a:latin typeface="Times New Roman" pitchFamily="18" charset="0"/>
                <a:cs typeface="Times New Roman" pitchFamily="18" charset="0"/>
              </a:rPr>
              <a:t>. Советуем сделать из него самые разные разнообразные маленькие геометрические фигурки, а затем прикрепить их тонкой проволокой к палочке или карандашу (не заточенному). Орудие труда уже готово. Теперь его можно обмакнуть в краску и методом штампов рисовать красные треугольники, желтые кружки, зеленые квадраты (весь поролон в отличие от ваты хорошо моется). Вначале дети хаотично будут рисовать геометрические фигуры. А затем </a:t>
            </a:r>
            <a:r>
              <a:rPr lang="ru-RU" sz="2400" dirty="0" smtClean="0">
                <a:latin typeface="Times New Roman" pitchFamily="18" charset="0"/>
                <a:cs typeface="Times New Roman" pitchFamily="18" charset="0"/>
              </a:rPr>
              <a:t>можно предложить </a:t>
            </a:r>
            <a:r>
              <a:rPr lang="ru-RU" sz="2400" dirty="0">
                <a:latin typeface="Times New Roman" pitchFamily="18" charset="0"/>
                <a:cs typeface="Times New Roman" pitchFamily="18" charset="0"/>
              </a:rPr>
              <a:t>сделать из них простейшие орнаменты - сначала из одного вида фигур, затем из двух, трех. </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87524" y="188640"/>
            <a:ext cx="6264696" cy="2985433"/>
          </a:xfrm>
          <a:prstGeom prst="rect">
            <a:avLst/>
          </a:prstGeom>
        </p:spPr>
        <p:txBody>
          <a:bodyPr wrap="square">
            <a:spAutoFit/>
          </a:bodyPr>
          <a:lstStyle/>
          <a:p>
            <a:pPr marL="0" indent="0" algn="just">
              <a:buNone/>
            </a:pPr>
            <a:r>
              <a:rPr lang="ru-RU" sz="2000" b="1" dirty="0">
                <a:latin typeface="Times New Roman" pitchFamily="18" charset="0"/>
                <a:cs typeface="Times New Roman" pitchFamily="18" charset="0"/>
              </a:rPr>
              <a:t>Средства выразительности: </a:t>
            </a:r>
            <a:r>
              <a:rPr lang="ru-RU" sz="2000" dirty="0">
                <a:latin typeface="Times New Roman" pitchFamily="18" charset="0"/>
                <a:cs typeface="Times New Roman" pitchFamily="18" charset="0"/>
              </a:rPr>
              <a:t>пятно, фактура, цвет.</a:t>
            </a:r>
          </a:p>
          <a:p>
            <a:pPr marL="0" indent="0" algn="just">
              <a:buNone/>
            </a:pPr>
            <a:r>
              <a:rPr lang="ru-RU" sz="2000" b="1" dirty="0">
                <a:latin typeface="Times New Roman" pitchFamily="18" charset="0"/>
                <a:cs typeface="Times New Roman" pitchFamily="18" charset="0"/>
              </a:rPr>
              <a:t>Материалы:</a:t>
            </a:r>
            <a:r>
              <a:rPr lang="ru-RU" sz="2000" dirty="0">
                <a:latin typeface="Times New Roman" pitchFamily="18" charset="0"/>
                <a:cs typeface="Times New Roman" pitchFamily="18" charset="0"/>
              </a:rPr>
              <a:t> мисочка либо пластиковая коробочка, в которую вложена штемпельная подушка из тонкого поролона, пропитанная гуашью, плотная бумага любого цвета и размера, кусочки поролона.</a:t>
            </a:r>
          </a:p>
          <a:p>
            <a:pPr marL="0" indent="0" algn="just">
              <a:buNone/>
            </a:pPr>
            <a:r>
              <a:rPr lang="ru-RU" sz="2000" b="1" dirty="0">
                <a:latin typeface="Times New Roman" pitchFamily="18" charset="0"/>
                <a:cs typeface="Times New Roman" pitchFamily="18" charset="0"/>
              </a:rPr>
              <a:t>Способ получения изображения: </a:t>
            </a:r>
            <a:r>
              <a:rPr lang="ru-RU" sz="2000" dirty="0">
                <a:latin typeface="Times New Roman" pitchFamily="18" charset="0"/>
                <a:cs typeface="Times New Roman" pitchFamily="18" charset="0"/>
              </a:rPr>
              <a:t>ребенок прижимает поролон к штемпельной подушке с краской и наносит оттиск на бумагу. Для изменения цвета берутся другие мисочка и поролон.</a:t>
            </a:r>
          </a:p>
        </p:txBody>
      </p:sp>
      <p:pic>
        <p:nvPicPr>
          <p:cNvPr id="5122" name="Picture 2" descr="D:\с рабочего стола\Садик\Новая папка (3)\SANY0136.JPG"/>
          <p:cNvPicPr>
            <a:picLocks noChangeAspect="1" noChangeArrowheads="1"/>
          </p:cNvPicPr>
          <p:nvPr/>
        </p:nvPicPr>
        <p:blipFill>
          <a:blip r:embed="rId2" cstate="print"/>
          <a:srcRect/>
          <a:stretch>
            <a:fillRect/>
          </a:stretch>
        </p:blipFill>
        <p:spPr bwMode="auto">
          <a:xfrm>
            <a:off x="2643173" y="3143248"/>
            <a:ext cx="4381497" cy="3286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66884379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Оттиск мятой бумагой</a:t>
            </a:r>
            <a:endParaRPr lang="ru-RU"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Объект 2"/>
          <p:cNvSpPr>
            <a:spLocks noGrp="1"/>
          </p:cNvSpPr>
          <p:nvPr>
            <p:ph idx="1"/>
          </p:nvPr>
        </p:nvSpPr>
        <p:spPr>
          <a:xfrm>
            <a:off x="323528" y="1268761"/>
            <a:ext cx="5760640" cy="3384376"/>
          </a:xfrm>
        </p:spPr>
        <p:txBody>
          <a:bodyPr>
            <a:normAutofit fontScale="77500" lnSpcReduction="20000"/>
          </a:bodyPr>
          <a:lstStyle/>
          <a:p>
            <a:pPr marL="0" indent="0" algn="just">
              <a:lnSpc>
                <a:spcPct val="120000"/>
              </a:lnSpc>
              <a:spcBef>
                <a:spcPts val="0"/>
              </a:spcBef>
              <a:buClr>
                <a:schemeClr val="accent3"/>
              </a:buClr>
              <a:buNone/>
              <a:defRPr/>
            </a:pPr>
            <a:r>
              <a:rPr lang="ru-RU" sz="2400" b="1" dirty="0">
                <a:latin typeface="Times New Roman" pitchFamily="18" charset="0"/>
                <a:cs typeface="Times New Roman" pitchFamily="18" charset="0"/>
              </a:rPr>
              <a:t>Средства выразительности:</a:t>
            </a:r>
            <a:r>
              <a:rPr lang="ru-RU" sz="2400" dirty="0">
                <a:latin typeface="Times New Roman" pitchFamily="18" charset="0"/>
                <a:cs typeface="Times New Roman" pitchFamily="18" charset="0"/>
              </a:rPr>
              <a:t> </a:t>
            </a:r>
          </a:p>
          <a:p>
            <a:pPr marL="0" indent="0" algn="just">
              <a:lnSpc>
                <a:spcPct val="120000"/>
              </a:lnSpc>
              <a:spcBef>
                <a:spcPts val="0"/>
              </a:spcBef>
              <a:buClr>
                <a:schemeClr val="accent3"/>
              </a:buClr>
              <a:buNone/>
              <a:defRPr/>
            </a:pPr>
            <a:r>
              <a:rPr lang="ru-RU" sz="2400" dirty="0">
                <a:latin typeface="Times New Roman" pitchFamily="18" charset="0"/>
                <a:cs typeface="Times New Roman" pitchFamily="18" charset="0"/>
              </a:rPr>
              <a:t>пятно, фактура, цвет.</a:t>
            </a:r>
          </a:p>
          <a:p>
            <a:pPr marL="0" indent="0" algn="just">
              <a:lnSpc>
                <a:spcPct val="120000"/>
              </a:lnSpc>
              <a:spcBef>
                <a:spcPts val="0"/>
              </a:spcBef>
              <a:buClr>
                <a:schemeClr val="accent3"/>
              </a:buClr>
              <a:buNone/>
              <a:defRPr/>
            </a:pPr>
            <a:r>
              <a:rPr lang="ru-RU" sz="2400" b="1" dirty="0">
                <a:latin typeface="Times New Roman" pitchFamily="18" charset="0"/>
                <a:cs typeface="Times New Roman" pitchFamily="18" charset="0"/>
              </a:rPr>
              <a:t>Материалы:</a:t>
            </a:r>
            <a:r>
              <a:rPr lang="ru-RU" sz="2400" dirty="0">
                <a:latin typeface="Times New Roman" pitchFamily="18" charset="0"/>
                <a:cs typeface="Times New Roman" pitchFamily="18" charset="0"/>
              </a:rPr>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algn="just">
              <a:lnSpc>
                <a:spcPct val="120000"/>
              </a:lnSpc>
              <a:spcBef>
                <a:spcPts val="0"/>
              </a:spcBef>
              <a:buClr>
                <a:schemeClr val="accent3"/>
              </a:buClr>
              <a:buNone/>
              <a:defRPr/>
            </a:pPr>
            <a:r>
              <a:rPr lang="ru-RU" sz="2400" b="1" dirty="0">
                <a:latin typeface="Times New Roman" pitchFamily="18" charset="0"/>
                <a:cs typeface="Times New Roman" pitchFamily="18" charset="0"/>
              </a:rPr>
              <a:t>Способ получения изображения: </a:t>
            </a:r>
            <a:r>
              <a:rPr lang="ru-RU" sz="2400" dirty="0">
                <a:latin typeface="Times New Roman" pitchFamily="18" charset="0"/>
                <a:cs typeface="Times New Roman" pitchFamily="18" charset="0"/>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0" algn="just">
              <a:buNone/>
            </a:pPr>
            <a:endParaRPr lang="ru-RU" dirty="0"/>
          </a:p>
        </p:txBody>
      </p:sp>
      <p:pic>
        <p:nvPicPr>
          <p:cNvPr id="13314" name="Picture 2" descr="https://im0-tub-ru.yandex.net/i?id=a44af41bfecc54ad8f81194d91f93ee7-l&amp;n=13"/>
          <p:cNvPicPr>
            <a:picLocks noChangeAspect="1" noChangeArrowheads="1"/>
          </p:cNvPicPr>
          <p:nvPr/>
        </p:nvPicPr>
        <p:blipFill>
          <a:blip r:embed="rId2"/>
          <a:srcRect/>
          <a:stretch>
            <a:fillRect/>
          </a:stretch>
        </p:blipFill>
        <p:spPr bwMode="auto">
          <a:xfrm>
            <a:off x="5357818" y="4214818"/>
            <a:ext cx="3455909" cy="2510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9887384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0" algn="just">
              <a:buNone/>
            </a:pPr>
            <a:r>
              <a:rPr lang="ru-RU" b="1" dirty="0" smtClean="0">
                <a:latin typeface="Times New Roman" pitchFamily="18" charset="0"/>
                <a:cs typeface="Times New Roman" pitchFamily="18" charset="0"/>
              </a:rPr>
              <a:t>«Истоки способностей и дарование детей –на кончиках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                    </a:t>
            </a:r>
          </a:p>
          <a:p>
            <a:pPr marL="0" indent="0" algn="r">
              <a:buNone/>
            </a:pPr>
            <a:r>
              <a:rPr lang="ru-RU" b="1" dirty="0" smtClean="0">
                <a:latin typeface="Times New Roman" pitchFamily="18" charset="0"/>
                <a:cs typeface="Times New Roman" pitchFamily="18" charset="0"/>
              </a:rPr>
              <a:t>В.А. Сухомлинский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Проведение занятий с использованием нетрадиционных техник позволяет мне решать следующие задачи:</a:t>
            </a:r>
            <a:endParaRPr lang="ru-RU"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p:txBody>
          <a:bodyPr>
            <a:normAutofit fontScale="77500" lnSpcReduction="20000"/>
          </a:bodyPr>
          <a:lstStyle/>
          <a:p>
            <a:pPr>
              <a:buFont typeface="Wingdings" pitchFamily="2" charset="2"/>
              <a:buChar char="v"/>
            </a:pPr>
            <a:r>
              <a:rPr lang="ru-RU" dirty="0" smtClean="0">
                <a:latin typeface="Times New Roman" pitchFamily="18" charset="0"/>
                <a:cs typeface="Times New Roman" pitchFamily="18" charset="0"/>
              </a:rPr>
              <a:t>Способствовать </a:t>
            </a:r>
            <a:r>
              <a:rPr lang="ru-RU" dirty="0">
                <a:latin typeface="Times New Roman" pitchFamily="18" charset="0"/>
                <a:cs typeface="Times New Roman" pitchFamily="18" charset="0"/>
              </a:rPr>
              <a:t>снятию детских страхов;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Развивать </a:t>
            </a:r>
            <a:r>
              <a:rPr lang="ru-RU" dirty="0">
                <a:latin typeface="Times New Roman" pitchFamily="18" charset="0"/>
                <a:cs typeface="Times New Roman" pitchFamily="18" charset="0"/>
              </a:rPr>
              <a:t>уверенность в своих силах;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Развивать </a:t>
            </a:r>
            <a:r>
              <a:rPr lang="ru-RU" dirty="0">
                <a:latin typeface="Times New Roman" pitchFamily="18" charset="0"/>
                <a:cs typeface="Times New Roman" pitchFamily="18" charset="0"/>
              </a:rPr>
              <a:t>пространственное мышление;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Учить </a:t>
            </a:r>
            <a:r>
              <a:rPr lang="ru-RU" dirty="0">
                <a:latin typeface="Times New Roman" pitchFamily="18" charset="0"/>
                <a:cs typeface="Times New Roman" pitchFamily="18" charset="0"/>
              </a:rPr>
              <a:t>детей работать с разнообразным материалом;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Развивать </a:t>
            </a:r>
            <a:r>
              <a:rPr lang="ru-RU" dirty="0">
                <a:latin typeface="Times New Roman" pitchFamily="18" charset="0"/>
                <a:cs typeface="Times New Roman" pitchFamily="18" charset="0"/>
              </a:rPr>
              <a:t>чувство композиции, ритма, колорита, </a:t>
            </a:r>
            <a:r>
              <a:rPr lang="ru-RU" dirty="0" err="1">
                <a:latin typeface="Times New Roman" pitchFamily="18" charset="0"/>
                <a:cs typeface="Times New Roman" pitchFamily="18" charset="0"/>
              </a:rPr>
              <a:t>цветовосприятия</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Развивать </a:t>
            </a:r>
            <a:r>
              <a:rPr lang="ru-RU" dirty="0">
                <a:latin typeface="Times New Roman" pitchFamily="18" charset="0"/>
                <a:cs typeface="Times New Roman" pitchFamily="18" charset="0"/>
              </a:rPr>
              <a:t>мелкую моторику рук; </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Развивать </a:t>
            </a:r>
            <a:r>
              <a:rPr lang="ru-RU" dirty="0">
                <a:latin typeface="Times New Roman" pitchFamily="18" charset="0"/>
                <a:cs typeface="Times New Roman" pitchFamily="18" charset="0"/>
              </a:rPr>
              <a:t>творческие способности, воображение и полёт фантазии.</a:t>
            </a:r>
          </a:p>
          <a:p>
            <a:pPr marL="0" indent="0">
              <a:buNone/>
            </a:pP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Во </a:t>
            </a:r>
            <a:r>
              <a:rPr lang="ru-RU" dirty="0">
                <a:latin typeface="Times New Roman" pitchFamily="18" charset="0"/>
                <a:cs typeface="Times New Roman" pitchFamily="18" charset="0"/>
              </a:rPr>
              <a:t>время работы дети получают эстетическое удовольствие.</a:t>
            </a:r>
          </a:p>
          <a:p>
            <a:endParaRPr lang="ru-RU" dirty="0"/>
          </a:p>
        </p:txBody>
      </p:sp>
    </p:spTree>
    <p:extLst>
      <p:ext uri="{BB962C8B-B14F-4D97-AF65-F5344CB8AC3E}">
        <p14:creationId xmlns:p14="http://schemas.microsoft.com/office/powerpoint/2010/main" xmlns="" val="38181119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Перспективный план на год</a:t>
            </a:r>
            <a:endParaRPr lang="ru-RU"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22010240"/>
              </p:ext>
            </p:extLst>
          </p:nvPr>
        </p:nvGraphicFramePr>
        <p:xfrm>
          <a:off x="1043608" y="1268760"/>
          <a:ext cx="7200800" cy="4968552"/>
        </p:xfrm>
        <a:graphic>
          <a:graphicData uri="http://schemas.openxmlformats.org/drawingml/2006/table">
            <a:tbl>
              <a:tblPr firstRow="1" bandRow="1">
                <a:tableStyleId>{5C22544A-7EE6-4342-B048-85BDC9FD1C3A}</a:tableStyleId>
              </a:tblPr>
              <a:tblGrid>
                <a:gridCol w="3600400"/>
                <a:gridCol w="3600400"/>
              </a:tblGrid>
              <a:tr h="1656184">
                <a:tc>
                  <a:txBody>
                    <a:bodyPr/>
                    <a:lstStyle/>
                    <a:p>
                      <a:r>
                        <a:rPr lang="ru-RU" sz="2000" dirty="0" smtClean="0">
                          <a:latin typeface="Times New Roman" pitchFamily="18" charset="0"/>
                          <a:cs typeface="Times New Roman" pitchFamily="18" charset="0"/>
                        </a:rPr>
                        <a:t>Сентябрь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пальчиками:</a:t>
                      </a:r>
                    </a:p>
                    <a:p>
                      <a:r>
                        <a:rPr lang="ru-RU" sz="2000" dirty="0" smtClean="0">
                          <a:latin typeface="Times New Roman" pitchFamily="18" charset="0"/>
                          <a:cs typeface="Times New Roman" pitchFamily="18" charset="0"/>
                        </a:rPr>
                        <a:t>-Цветные пальчики</a:t>
                      </a:r>
                    </a:p>
                    <a:p>
                      <a:r>
                        <a:rPr lang="ru-RU" sz="2000" dirty="0" smtClean="0">
                          <a:latin typeface="Times New Roman" pitchFamily="18" charset="0"/>
                          <a:cs typeface="Times New Roman" pitchFamily="18" charset="0"/>
                        </a:rPr>
                        <a:t>-Ягодки на тарелке</a:t>
                      </a:r>
                    </a:p>
                    <a:p>
                      <a:r>
                        <a:rPr lang="ru-RU" sz="2000" dirty="0" smtClean="0">
                          <a:latin typeface="Times New Roman" pitchFamily="18" charset="0"/>
                          <a:cs typeface="Times New Roman" pitchFamily="18" charset="0"/>
                        </a:rPr>
                        <a:t>-Сшили Тане сарафан</a:t>
                      </a:r>
                    </a:p>
                    <a:p>
                      <a:r>
                        <a:rPr lang="ru-RU" sz="2000" dirty="0" smtClean="0">
                          <a:latin typeface="Times New Roman" pitchFamily="18" charset="0"/>
                          <a:cs typeface="Times New Roman" pitchFamily="18" charset="0"/>
                        </a:rPr>
                        <a:t>-Разноцветные мячики</a:t>
                      </a:r>
                    </a:p>
                  </a:txBody>
                  <a:tcPr/>
                </a:tc>
              </a:tr>
              <a:tr h="1656184">
                <a:tc>
                  <a:txBody>
                    <a:bodyPr/>
                    <a:lstStyle/>
                    <a:p>
                      <a:r>
                        <a:rPr lang="ru-RU" sz="2000" dirty="0" smtClean="0">
                          <a:latin typeface="Times New Roman" pitchFamily="18" charset="0"/>
                          <a:cs typeface="Times New Roman" pitchFamily="18" charset="0"/>
                        </a:rPr>
                        <a:t>Октябрь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пальчиками:</a:t>
                      </a:r>
                    </a:p>
                    <a:p>
                      <a:r>
                        <a:rPr lang="ru-RU" sz="2000" dirty="0" smtClean="0">
                          <a:latin typeface="Times New Roman" pitchFamily="18" charset="0"/>
                          <a:cs typeface="Times New Roman" pitchFamily="18" charset="0"/>
                        </a:rPr>
                        <a:t>-Дождик, дождик пуще...</a:t>
                      </a:r>
                    </a:p>
                    <a:p>
                      <a:r>
                        <a:rPr lang="ru-RU" sz="2000" dirty="0" smtClean="0">
                          <a:latin typeface="Times New Roman" pitchFamily="18" charset="0"/>
                          <a:cs typeface="Times New Roman" pitchFamily="18" charset="0"/>
                        </a:rPr>
                        <a:t>-Листья желтые летят</a:t>
                      </a:r>
                    </a:p>
                    <a:p>
                      <a:r>
                        <a:rPr lang="ru-RU" sz="2000" dirty="0" smtClean="0">
                          <a:latin typeface="Times New Roman" pitchFamily="18" charset="0"/>
                          <a:cs typeface="Times New Roman" pitchFamily="18" charset="0"/>
                        </a:rPr>
                        <a:t>-Подводное царство</a:t>
                      </a:r>
                    </a:p>
                    <a:p>
                      <a:r>
                        <a:rPr lang="ru-RU" sz="2000" dirty="0" smtClean="0">
                          <a:latin typeface="Times New Roman" pitchFamily="18" charset="0"/>
                          <a:cs typeface="Times New Roman" pitchFamily="18" charset="0"/>
                        </a:rPr>
                        <a:t>-Петушок, петушок…</a:t>
                      </a:r>
                    </a:p>
                  </a:txBody>
                  <a:tcPr/>
                </a:tc>
              </a:tr>
              <a:tr h="1656184">
                <a:tc>
                  <a:txBody>
                    <a:bodyPr/>
                    <a:lstStyle/>
                    <a:p>
                      <a:r>
                        <a:rPr lang="ru-RU" sz="2000" dirty="0" smtClean="0">
                          <a:latin typeface="Times New Roman" pitchFamily="18" charset="0"/>
                          <a:cs typeface="Times New Roman" pitchFamily="18" charset="0"/>
                        </a:rPr>
                        <a:t>Ноябрь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ладошками:</a:t>
                      </a:r>
                    </a:p>
                    <a:p>
                      <a:r>
                        <a:rPr lang="ru-RU" sz="2000" dirty="0" smtClean="0">
                          <a:latin typeface="Times New Roman" pitchFamily="18" charset="0"/>
                          <a:cs typeface="Times New Roman" pitchFamily="18" charset="0"/>
                        </a:rPr>
                        <a:t>-Цветные ладошки</a:t>
                      </a:r>
                    </a:p>
                    <a:p>
                      <a:r>
                        <a:rPr lang="ru-RU" sz="2000" dirty="0" smtClean="0">
                          <a:latin typeface="Times New Roman" pitchFamily="18" charset="0"/>
                          <a:cs typeface="Times New Roman" pitchFamily="18" charset="0"/>
                        </a:rPr>
                        <a:t>-Цветик-</a:t>
                      </a:r>
                      <a:r>
                        <a:rPr lang="ru-RU" sz="2000" dirty="0" err="1" smtClean="0">
                          <a:latin typeface="Times New Roman" pitchFamily="18" charset="0"/>
                          <a:cs typeface="Times New Roman" pitchFamily="18" charset="0"/>
                        </a:rPr>
                        <a:t>семицветик</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-Ёжик</a:t>
                      </a:r>
                    </a:p>
                    <a:p>
                      <a:r>
                        <a:rPr lang="ru-RU" sz="2000" dirty="0" smtClean="0">
                          <a:latin typeface="Times New Roman" pitchFamily="18" charset="0"/>
                          <a:cs typeface="Times New Roman" pitchFamily="18" charset="0"/>
                        </a:rPr>
                        <a:t>-Мишка косолапый</a:t>
                      </a: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187690930"/>
              </p:ext>
            </p:extLst>
          </p:nvPr>
        </p:nvGraphicFramePr>
        <p:xfrm>
          <a:off x="971600" y="548680"/>
          <a:ext cx="7200800" cy="5496664"/>
        </p:xfrm>
        <a:graphic>
          <a:graphicData uri="http://schemas.openxmlformats.org/drawingml/2006/table">
            <a:tbl>
              <a:tblPr firstRow="1" bandRow="1">
                <a:tableStyleId>{5C22544A-7EE6-4342-B048-85BDC9FD1C3A}</a:tableStyleId>
              </a:tblPr>
              <a:tblGrid>
                <a:gridCol w="3600400"/>
                <a:gridCol w="3600400"/>
              </a:tblGrid>
              <a:tr h="1656184">
                <a:tc>
                  <a:txBody>
                    <a:bodyPr/>
                    <a:lstStyle/>
                    <a:p>
                      <a:r>
                        <a:rPr lang="ru-RU" sz="2000" dirty="0" smtClean="0">
                          <a:latin typeface="Times New Roman" pitchFamily="18" charset="0"/>
                          <a:cs typeface="Times New Roman" pitchFamily="18" charset="0"/>
                        </a:rPr>
                        <a:t>Декабрь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ватными</a:t>
                      </a:r>
                      <a:r>
                        <a:rPr lang="ru-RU" sz="2000" baseline="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палочками:</a:t>
                      </a:r>
                    </a:p>
                    <a:p>
                      <a:r>
                        <a:rPr lang="ru-RU" sz="2000" dirty="0" smtClean="0">
                          <a:latin typeface="Times New Roman" pitchFamily="18" charset="0"/>
                          <a:cs typeface="Times New Roman" pitchFamily="18" charset="0"/>
                        </a:rPr>
                        <a:t>-Горошины для петушка</a:t>
                      </a:r>
                    </a:p>
                    <a:p>
                      <a:r>
                        <a:rPr lang="ru-RU" sz="2000" dirty="0" smtClean="0">
                          <a:latin typeface="Times New Roman" pitchFamily="18" charset="0"/>
                          <a:cs typeface="Times New Roman" pitchFamily="18" charset="0"/>
                        </a:rPr>
                        <a:t>-Идет снег</a:t>
                      </a:r>
                    </a:p>
                    <a:p>
                      <a:r>
                        <a:rPr lang="ru-RU" sz="2000" dirty="0" smtClean="0">
                          <a:latin typeface="Times New Roman" pitchFamily="18" charset="0"/>
                          <a:cs typeface="Times New Roman" pitchFamily="18" charset="0"/>
                        </a:rPr>
                        <a:t>-Узор на платочке</a:t>
                      </a:r>
                    </a:p>
                    <a:p>
                      <a:r>
                        <a:rPr lang="ru-RU" sz="2000" dirty="0" smtClean="0">
                          <a:latin typeface="Times New Roman" pitchFamily="18" charset="0"/>
                          <a:cs typeface="Times New Roman" pitchFamily="18" charset="0"/>
                        </a:rPr>
                        <a:t>-В лесу родилась</a:t>
                      </a:r>
                    </a:p>
                  </a:txBody>
                  <a:tcPr/>
                </a:tc>
              </a:tr>
              <a:tr h="1656184">
                <a:tc>
                  <a:txBody>
                    <a:bodyPr/>
                    <a:lstStyle/>
                    <a:p>
                      <a:r>
                        <a:rPr lang="ru-RU" sz="2000" dirty="0" smtClean="0">
                          <a:latin typeface="Times New Roman" pitchFamily="18" charset="0"/>
                          <a:cs typeface="Times New Roman" pitchFamily="18" charset="0"/>
                        </a:rPr>
                        <a:t>Январь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a:t>
                      </a:r>
                      <a:r>
                        <a:rPr lang="ru-RU" sz="2000" baseline="0" dirty="0" smtClean="0">
                          <a:latin typeface="Times New Roman" pitchFamily="18" charset="0"/>
                          <a:cs typeface="Times New Roman" pitchFamily="18" charset="0"/>
                        </a:rPr>
                        <a:t> поролоновым тычком:</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-Вот зима кругом</a:t>
                      </a:r>
                    </a:p>
                    <a:p>
                      <a:r>
                        <a:rPr lang="ru-RU" sz="2000" dirty="0" smtClean="0">
                          <a:latin typeface="Times New Roman" pitchFamily="18" charset="0"/>
                          <a:cs typeface="Times New Roman" pitchFamily="18" charset="0"/>
                        </a:rPr>
                        <a:t>-Снег идет</a:t>
                      </a:r>
                    </a:p>
                    <a:p>
                      <a:r>
                        <a:rPr lang="ru-RU" sz="2000" dirty="0" smtClean="0">
                          <a:latin typeface="Times New Roman" pitchFamily="18" charset="0"/>
                          <a:cs typeface="Times New Roman" pitchFamily="18" charset="0"/>
                        </a:rPr>
                        <a:t>-Цыплятки</a:t>
                      </a:r>
                    </a:p>
                    <a:p>
                      <a:r>
                        <a:rPr lang="ru-RU" sz="2000" dirty="0" smtClean="0">
                          <a:latin typeface="Times New Roman" pitchFamily="18" charset="0"/>
                          <a:cs typeface="Times New Roman" pitchFamily="18" charset="0"/>
                        </a:rPr>
                        <a:t>-Бусы для Кати</a:t>
                      </a:r>
                    </a:p>
                  </a:txBody>
                  <a:tcPr/>
                </a:tc>
              </a:tr>
              <a:tr h="1656184">
                <a:tc>
                  <a:txBody>
                    <a:bodyPr/>
                    <a:lstStyle/>
                    <a:p>
                      <a:r>
                        <a:rPr lang="ru-RU" sz="2000" dirty="0" smtClean="0">
                          <a:latin typeface="Times New Roman" pitchFamily="18" charset="0"/>
                          <a:cs typeface="Times New Roman" pitchFamily="18" charset="0"/>
                        </a:rPr>
                        <a:t>Февраль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оттиск штампом:</a:t>
                      </a:r>
                    </a:p>
                    <a:p>
                      <a:r>
                        <a:rPr lang="ru-RU" sz="2000" dirty="0" smtClean="0">
                          <a:latin typeface="Times New Roman" pitchFamily="18" charset="0"/>
                          <a:cs typeface="Times New Roman" pitchFamily="18" charset="0"/>
                        </a:rPr>
                        <a:t>-Кубики для Вани</a:t>
                      </a:r>
                    </a:p>
                    <a:p>
                      <a:r>
                        <a:rPr lang="ru-RU" sz="2000" dirty="0" smtClean="0">
                          <a:latin typeface="Times New Roman" pitchFamily="18" charset="0"/>
                          <a:cs typeface="Times New Roman" pitchFamily="18" charset="0"/>
                        </a:rPr>
                        <a:t>-Мячики</a:t>
                      </a:r>
                    </a:p>
                    <a:p>
                      <a:r>
                        <a:rPr lang="ru-RU" sz="2000" dirty="0" smtClean="0">
                          <a:latin typeface="Times New Roman" pitchFamily="18" charset="0"/>
                          <a:cs typeface="Times New Roman" pitchFamily="18" charset="0"/>
                        </a:rPr>
                        <a:t>-Башни</a:t>
                      </a:r>
                    </a:p>
                    <a:p>
                      <a:r>
                        <a:rPr lang="ru-RU" sz="2000" dirty="0" smtClean="0">
                          <a:latin typeface="Times New Roman" pitchFamily="18" charset="0"/>
                          <a:cs typeface="Times New Roman" pitchFamily="18" charset="0"/>
                        </a:rPr>
                        <a:t>-Гусеница</a:t>
                      </a: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4071185463"/>
              </p:ext>
            </p:extLst>
          </p:nvPr>
        </p:nvGraphicFramePr>
        <p:xfrm>
          <a:off x="1115616" y="764704"/>
          <a:ext cx="7200800" cy="4680520"/>
        </p:xfrm>
        <a:graphic>
          <a:graphicData uri="http://schemas.openxmlformats.org/drawingml/2006/table">
            <a:tbl>
              <a:tblPr firstRow="1" bandRow="1">
                <a:tableStyleId>{5C22544A-7EE6-4342-B048-85BDC9FD1C3A}</a:tableStyleId>
              </a:tblPr>
              <a:tblGrid>
                <a:gridCol w="3600400"/>
                <a:gridCol w="3600400"/>
              </a:tblGrid>
              <a:tr h="1368152">
                <a:tc>
                  <a:txBody>
                    <a:bodyPr/>
                    <a:lstStyle/>
                    <a:p>
                      <a:r>
                        <a:rPr lang="ru-RU" sz="2000" dirty="0" smtClean="0">
                          <a:latin typeface="Times New Roman" pitchFamily="18" charset="0"/>
                          <a:cs typeface="Times New Roman" pitchFamily="18" charset="0"/>
                        </a:rPr>
                        <a:t>Март</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трафаретом:</a:t>
                      </a:r>
                    </a:p>
                    <a:p>
                      <a:r>
                        <a:rPr lang="ru-RU" sz="2000" dirty="0" smtClean="0">
                          <a:latin typeface="Times New Roman" pitchFamily="18" charset="0"/>
                          <a:cs typeface="Times New Roman" pitchFamily="18" charset="0"/>
                        </a:rPr>
                        <a:t>-Платье для Катюши</a:t>
                      </a:r>
                    </a:p>
                    <a:p>
                      <a:pPr>
                        <a:buNone/>
                      </a:pPr>
                      <a:r>
                        <a:rPr lang="ru-RU" sz="2000" dirty="0" smtClean="0">
                          <a:latin typeface="Times New Roman" pitchFamily="18" charset="0"/>
                          <a:cs typeface="Times New Roman" pitchFamily="18" charset="0"/>
                        </a:rPr>
                        <a:t>-Спрячь зайку</a:t>
                      </a:r>
                    </a:p>
                    <a:p>
                      <a:r>
                        <a:rPr lang="ru-RU" sz="2000" dirty="0" smtClean="0">
                          <a:latin typeface="Times New Roman" pitchFamily="18" charset="0"/>
                          <a:cs typeface="Times New Roman" pitchFamily="18" charset="0"/>
                        </a:rPr>
                        <a:t>-Веселые животные</a:t>
                      </a:r>
                      <a:endParaRPr lang="ru-RU" sz="2000" dirty="0">
                        <a:latin typeface="Times New Roman" pitchFamily="18" charset="0"/>
                        <a:cs typeface="Times New Roman" pitchFamily="18" charset="0"/>
                      </a:endParaRPr>
                    </a:p>
                  </a:txBody>
                  <a:tcPr/>
                </a:tc>
              </a:tr>
              <a:tr h="1656184">
                <a:tc>
                  <a:txBody>
                    <a:bodyPr/>
                    <a:lstStyle/>
                    <a:p>
                      <a:r>
                        <a:rPr lang="ru-RU" sz="2000" dirty="0" smtClean="0">
                          <a:latin typeface="Times New Roman" pitchFamily="18" charset="0"/>
                          <a:cs typeface="Times New Roman" pitchFamily="18" charset="0"/>
                        </a:rPr>
                        <a:t>Апрель</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 смятой бумагой:</a:t>
                      </a:r>
                    </a:p>
                    <a:p>
                      <a:r>
                        <a:rPr lang="ru-RU" sz="2000" dirty="0" smtClean="0">
                          <a:latin typeface="Times New Roman" pitchFamily="18" charset="0"/>
                          <a:cs typeface="Times New Roman" pitchFamily="18" charset="0"/>
                        </a:rPr>
                        <a:t>-Березки</a:t>
                      </a:r>
                    </a:p>
                    <a:p>
                      <a:r>
                        <a:rPr lang="ru-RU" sz="2000" dirty="0" smtClean="0">
                          <a:latin typeface="Times New Roman" pitchFamily="18" charset="0"/>
                          <a:cs typeface="Times New Roman" pitchFamily="18" charset="0"/>
                        </a:rPr>
                        <a:t>-Одуванчики</a:t>
                      </a:r>
                    </a:p>
                    <a:p>
                      <a:r>
                        <a:rPr lang="ru-RU" sz="2000" dirty="0" smtClean="0">
                          <a:latin typeface="Times New Roman" pitchFamily="18" charset="0"/>
                          <a:cs typeface="Times New Roman" pitchFamily="18" charset="0"/>
                        </a:rPr>
                        <a:t>-Ёжик</a:t>
                      </a:r>
                      <a:endParaRPr lang="ru-RU" sz="2000" dirty="0">
                        <a:latin typeface="Times New Roman" pitchFamily="18" charset="0"/>
                        <a:cs typeface="Times New Roman" pitchFamily="18" charset="0"/>
                      </a:endParaRPr>
                    </a:p>
                  </a:txBody>
                  <a:tcPr/>
                </a:tc>
              </a:tr>
              <a:tr h="1656184">
                <a:tc>
                  <a:txBody>
                    <a:bodyPr/>
                    <a:lstStyle/>
                    <a:p>
                      <a:r>
                        <a:rPr lang="ru-RU" sz="2000" dirty="0" smtClean="0">
                          <a:latin typeface="Times New Roman" pitchFamily="18" charset="0"/>
                          <a:cs typeface="Times New Roman" pitchFamily="18" charset="0"/>
                        </a:rPr>
                        <a:t>Май</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рисование</a:t>
                      </a:r>
                      <a:r>
                        <a:rPr lang="ru-RU" sz="2000" baseline="0" dirty="0" smtClean="0">
                          <a:latin typeface="Times New Roman" pitchFamily="18" charset="0"/>
                          <a:cs typeface="Times New Roman" pitchFamily="18" charset="0"/>
                        </a:rPr>
                        <a:t> ватной палочкой:</a:t>
                      </a:r>
                    </a:p>
                    <a:p>
                      <a:r>
                        <a:rPr lang="ru-RU" sz="2000" baseline="0" dirty="0" smtClean="0">
                          <a:latin typeface="Times New Roman" pitchFamily="18" charset="0"/>
                          <a:cs typeface="Times New Roman" pitchFamily="18" charset="0"/>
                        </a:rPr>
                        <a:t>-Салют</a:t>
                      </a:r>
                    </a:p>
                    <a:p>
                      <a:r>
                        <a:rPr lang="ru-RU" sz="2000" baseline="0" dirty="0" smtClean="0">
                          <a:latin typeface="Times New Roman" pitchFamily="18" charset="0"/>
                          <a:cs typeface="Times New Roman" pitchFamily="18" charset="0"/>
                        </a:rPr>
                        <a:t>-Звездочки на небе</a:t>
                      </a:r>
                      <a:endParaRPr lang="ru-RU" sz="2000" dirty="0" smtClean="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Рекомендации педагогам</a:t>
            </a:r>
            <a:endParaRPr lang="ru-RU"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lvl="0" eaLnBrk="0" fontAlgn="base" hangingPunct="0">
              <a:spcAft>
                <a:spcPct val="0"/>
              </a:spcAft>
              <a:buSzPct val="95000"/>
              <a:buFont typeface="Wingdings" pitchFamily="2" charset="2"/>
              <a:buChar char="v"/>
              <a:defRPr/>
            </a:pPr>
            <a:r>
              <a:rPr lang="ru-RU" sz="2400" b="1" dirty="0" smtClean="0">
                <a:latin typeface="Times New Roman"/>
              </a:rPr>
              <a:t>используйте </a:t>
            </a:r>
            <a:r>
              <a:rPr lang="ru-RU" sz="2400" b="1" dirty="0">
                <a:latin typeface="Times New Roman"/>
              </a:rPr>
              <a:t>разные формы художественной деятельности: коллективное творчество, самостоятельную и игровую деятельность детей по освоению нетрадиционных техник </a:t>
            </a:r>
            <a:r>
              <a:rPr lang="ru-RU" sz="2400" b="1" dirty="0" smtClean="0">
                <a:latin typeface="Times New Roman"/>
              </a:rPr>
              <a:t>изображения;</a:t>
            </a:r>
          </a:p>
          <a:p>
            <a:pPr lvl="0" eaLnBrk="0" fontAlgn="base" hangingPunct="0">
              <a:spcAft>
                <a:spcPct val="0"/>
              </a:spcAft>
              <a:buSzPct val="95000"/>
              <a:buFont typeface="Wingdings" pitchFamily="2" charset="2"/>
              <a:buChar char="v"/>
              <a:defRPr/>
            </a:pPr>
            <a:r>
              <a:rPr lang="ru-RU" sz="2400" b="1" dirty="0" smtClean="0">
                <a:latin typeface="Times New Roman"/>
              </a:rPr>
              <a:t>в </a:t>
            </a:r>
            <a:r>
              <a:rPr lang="ru-RU" sz="2400" b="1" dirty="0">
                <a:latin typeface="Times New Roman"/>
              </a:rPr>
              <a:t>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a:t>
            </a:r>
            <a:r>
              <a:rPr lang="ru-RU" sz="2400" b="1" dirty="0" smtClean="0">
                <a:latin typeface="Times New Roman"/>
              </a:rPr>
              <a:t>детей;</a:t>
            </a:r>
          </a:p>
          <a:p>
            <a:pPr lvl="0" eaLnBrk="0" fontAlgn="base" hangingPunct="0">
              <a:spcAft>
                <a:spcPct val="0"/>
              </a:spcAft>
              <a:buSzPct val="95000"/>
              <a:buFont typeface="Wingdings" pitchFamily="2" charset="2"/>
              <a:buChar char="v"/>
              <a:defRPr/>
            </a:pPr>
            <a:r>
              <a:rPr lang="ru-RU" sz="2400" b="1" dirty="0" smtClean="0">
                <a:latin typeface="Times New Roman"/>
              </a:rPr>
              <a:t>повышайте </a:t>
            </a:r>
            <a:r>
              <a:rPr lang="ru-RU" sz="2400" b="1" dirty="0">
                <a:latin typeface="Times New Roman"/>
              </a:rPr>
              <a:t>свой профессиональный уровень и мастерство через ознакомление, и овладение новыми нетрадиционными способами и приемами изображения</a:t>
            </a:r>
            <a:r>
              <a:rPr lang="ru-RU" sz="2400" b="1" dirty="0">
                <a:effectLst>
                  <a:outerShdw blurRad="38100" dist="38100" dir="2700000" algn="tl">
                    <a:srgbClr val="000000">
                      <a:alpha val="43137"/>
                    </a:srgbClr>
                  </a:outerShdw>
                </a:effectLst>
                <a:latin typeface="Times New Roman"/>
              </a:rPr>
              <a:t>.</a:t>
            </a:r>
          </a:p>
          <a:p>
            <a:endParaRPr lang="ru-RU" dirty="0"/>
          </a:p>
        </p:txBody>
      </p:sp>
    </p:spTree>
    <p:extLst>
      <p:ext uri="{BB962C8B-B14F-4D97-AF65-F5344CB8AC3E}">
        <p14:creationId xmlns:p14="http://schemas.microsoft.com/office/powerpoint/2010/main" xmlns="" val="7405027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Работа с родителями по использованию нетрадиционных способов рисования</a:t>
            </a:r>
            <a:endParaRPr lang="ru-RU" sz="36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pPr>
              <a:buFont typeface="Wingdings" pitchFamily="2" charset="2"/>
              <a:buChar char="ü"/>
            </a:pPr>
            <a:r>
              <a:rPr lang="ru-RU" dirty="0" smtClean="0">
                <a:latin typeface="Times New Roman" pitchFamily="18" charset="0"/>
                <a:cs typeface="Times New Roman" pitchFamily="18" charset="0"/>
              </a:rPr>
              <a:t>Оформление родительского уголка</a:t>
            </a:r>
          </a:p>
          <a:p>
            <a:pPr marL="0" indent="0">
              <a:buNone/>
            </a:pPr>
            <a:r>
              <a:rPr lang="ru-RU" sz="2400" dirty="0" smtClean="0">
                <a:latin typeface="Times New Roman" pitchFamily="18" charset="0"/>
                <a:cs typeface="Times New Roman" pitchFamily="18" charset="0"/>
              </a:rPr>
              <a:t>Консультации:</a:t>
            </a:r>
          </a:p>
          <a:p>
            <a:pPr>
              <a:buFontTx/>
              <a:buChar char="-"/>
            </a:pPr>
            <a:r>
              <a:rPr lang="ru-RU" sz="2400" dirty="0" smtClean="0">
                <a:latin typeface="Times New Roman" pitchFamily="18" charset="0"/>
                <a:cs typeface="Times New Roman" pitchFamily="18" charset="0"/>
              </a:rPr>
              <a:t>«Нетрадиционная техника рисования в детском саду»</a:t>
            </a:r>
          </a:p>
          <a:p>
            <a:pPr>
              <a:buFontTx/>
              <a:buChar char="-"/>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«Рисуем с ребенком дома»</a:t>
            </a:r>
          </a:p>
          <a:p>
            <a:pPr marL="0" indent="0">
              <a:buNone/>
            </a:pPr>
            <a:r>
              <a:rPr lang="ru-RU" sz="2400" dirty="0" smtClean="0">
                <a:latin typeface="Times New Roman" pitchFamily="18" charset="0"/>
                <a:cs typeface="Times New Roman" pitchFamily="18" charset="0"/>
              </a:rPr>
              <a:t>Папка-передвижка:</a:t>
            </a:r>
          </a:p>
          <a:p>
            <a:pPr>
              <a:buFontTx/>
              <a:buChar char="-"/>
            </a:pPr>
            <a:r>
              <a:rPr lang="ru-RU" sz="2400" dirty="0" smtClean="0">
                <a:latin typeface="Times New Roman" pitchFamily="18" charset="0"/>
                <a:cs typeface="Times New Roman" pitchFamily="18" charset="0"/>
              </a:rPr>
              <a:t>«Рисуем вместе»</a:t>
            </a:r>
          </a:p>
          <a:p>
            <a:pPr>
              <a:buFontTx/>
              <a:buChar char="-"/>
            </a:pPr>
            <a:r>
              <a:rPr lang="ru-RU" sz="2400" dirty="0" smtClean="0">
                <a:latin typeface="Times New Roman" pitchFamily="18" charset="0"/>
                <a:cs typeface="Times New Roman" pitchFamily="18" charset="0"/>
              </a:rPr>
              <a:t>«Нетрадиционная техника рисования»</a:t>
            </a:r>
          </a:p>
          <a:p>
            <a:pPr marL="0" indent="0">
              <a:buNone/>
            </a:pPr>
            <a:r>
              <a:rPr lang="ru-RU" sz="2400" dirty="0" smtClean="0">
                <a:latin typeface="Times New Roman" pitchFamily="18" charset="0"/>
                <a:cs typeface="Times New Roman" pitchFamily="18" charset="0"/>
              </a:rPr>
              <a:t>Памятки, рекомендации.</a:t>
            </a:r>
          </a:p>
          <a:p>
            <a:pPr>
              <a:buFont typeface="Wingdings" pitchFamily="2" charset="2"/>
              <a:buChar char="ü"/>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Выставки детских работ</a:t>
            </a:r>
          </a:p>
          <a:p>
            <a:pPr>
              <a:buFont typeface="Wingdings" pitchFamily="2" charset="2"/>
              <a:buChar char="ü"/>
            </a:pPr>
            <a:r>
              <a:rPr lang="ru-RU" dirty="0" smtClean="0">
                <a:latin typeface="Times New Roman" pitchFamily="18" charset="0"/>
                <a:cs typeface="Times New Roman" pitchFamily="18" charset="0"/>
              </a:rPr>
              <a:t>Родительское собрание</a:t>
            </a:r>
            <a:endParaRPr lang="ru-RU" dirty="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«Использование </a:t>
            </a:r>
            <a:r>
              <a:rPr lang="ru-RU" sz="2400" dirty="0">
                <a:latin typeface="Times New Roman" pitchFamily="18" charset="0"/>
                <a:cs typeface="Times New Roman" pitchFamily="18" charset="0"/>
              </a:rPr>
              <a:t>нетрадиционных техник рисования в ДОУ и в семье</a:t>
            </a:r>
            <a:r>
              <a:rPr lang="ru-RU" sz="2400" dirty="0" smtClean="0">
                <a:latin typeface="Times New Roman" pitchFamily="18" charset="0"/>
                <a:cs typeface="Times New Roman" pitchFamily="18" charset="0"/>
              </a:rPr>
              <a:t>»</a:t>
            </a:r>
          </a:p>
          <a:p>
            <a:pPr>
              <a:buFont typeface="Wingdings" pitchFamily="2" charset="2"/>
              <a:buChar char="ü"/>
            </a:pPr>
            <a:r>
              <a:rPr lang="ru-RU" dirty="0" smtClean="0">
                <a:latin typeface="Times New Roman" pitchFamily="18" charset="0"/>
                <a:cs typeface="Times New Roman" pitchFamily="18" charset="0"/>
              </a:rPr>
              <a:t>Мастер-класс</a:t>
            </a:r>
          </a:p>
          <a:p>
            <a:pPr marL="0" indent="0">
              <a:buNone/>
            </a:pPr>
            <a:r>
              <a:rPr lang="ru-RU" sz="2600" dirty="0" smtClean="0">
                <a:latin typeface="Times New Roman" pitchFamily="18" charset="0"/>
                <a:cs typeface="Times New Roman" pitchFamily="18" charset="0"/>
              </a:rPr>
              <a:t>- «Оттиск поролоном»</a:t>
            </a:r>
          </a:p>
          <a:p>
            <a:pPr>
              <a:buFont typeface="Wingdings" pitchFamily="2" charset="2"/>
              <a:buChar char="ü"/>
            </a:pPr>
            <a:r>
              <a:rPr lang="ru-RU" dirty="0" smtClean="0">
                <a:latin typeface="Times New Roman" pitchFamily="18" charset="0"/>
                <a:cs typeface="Times New Roman" pitchFamily="18" charset="0"/>
              </a:rPr>
              <a:t>Индивидуальные беседы</a:t>
            </a:r>
          </a:p>
          <a:p>
            <a:pPr>
              <a:buFont typeface="Wingdings" pitchFamily="2" charset="2"/>
              <a:buChar char="ü"/>
            </a:pPr>
            <a:r>
              <a:rPr lang="ru-RU" dirty="0" smtClean="0">
                <a:latin typeface="Times New Roman" pitchFamily="18" charset="0"/>
                <a:cs typeface="Times New Roman" pitchFamily="18" charset="0"/>
              </a:rPr>
              <a:t>Выставки совместных семейных рисунков </a:t>
            </a:r>
          </a:p>
          <a:p>
            <a:pPr>
              <a:buFont typeface="Wingdings" pitchFamily="2" charset="2"/>
              <a:buChar char="ü"/>
            </a:pPr>
            <a:r>
              <a:rPr lang="ru-RU" dirty="0" smtClean="0">
                <a:latin typeface="Times New Roman" pitchFamily="18" charset="0"/>
                <a:cs typeface="Times New Roman" pitchFamily="18" charset="0"/>
              </a:rPr>
              <a:t>Привлечение к участию во всевозможных конкурсах рисунков</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59482" y="1412776"/>
            <a:ext cx="5455340" cy="1754326"/>
          </a:xfrm>
          <a:prstGeom prst="rect">
            <a:avLst/>
          </a:prstGeom>
          <a:noFill/>
        </p:spPr>
        <p:txBody>
          <a:bodyPr wrap="none" lIns="91440" tIns="45720" rIns="91440" bIns="45720">
            <a:spAutoFit/>
          </a:bodyPr>
          <a:lstStyle/>
          <a:p>
            <a:pPr algn="ctr"/>
            <a:r>
              <a:rPr lang="ru-RU" sz="5400" b="1" cap="none" spc="0"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СПАСИБО</a:t>
            </a:r>
          </a:p>
          <a:p>
            <a:pPr algn="ctr"/>
            <a: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ЗА ВНИМАНИЕ</a:t>
            </a:r>
            <a:endParaRPr lang="ru-RU" sz="5400" b="1" cap="none" spc="0"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85729"/>
            <a:ext cx="7658096" cy="1071570"/>
          </a:xfrm>
        </p:spPr>
        <p:txBody>
          <a:bodyPr>
            <a:normAutofit/>
          </a:bodyPr>
          <a:lstStyle/>
          <a:p>
            <a:endParaRPr lang="ru-RU" dirty="0" smtClean="0"/>
          </a:p>
          <a:p>
            <a:endParaRPr lang="ru-RU" dirty="0"/>
          </a:p>
        </p:txBody>
      </p:sp>
      <p:sp>
        <p:nvSpPr>
          <p:cNvPr id="4" name="Прямоугольник 3"/>
          <p:cNvSpPr/>
          <p:nvPr/>
        </p:nvSpPr>
        <p:spPr>
          <a:xfrm>
            <a:off x="642910" y="928670"/>
            <a:ext cx="7745514" cy="5201424"/>
          </a:xfrm>
          <a:prstGeom prst="rect">
            <a:avLst/>
          </a:prstGeom>
        </p:spPr>
        <p:txBody>
          <a:bodyPr wrap="square">
            <a:spAutoFit/>
          </a:bodyPr>
          <a:lstStyle/>
          <a:p>
            <a:pPr algn="just"/>
            <a:endParaRPr lang="ru-RU" sz="2400" dirty="0">
              <a:latin typeface="Times New Roman" pitchFamily="18" charset="0"/>
              <a:cs typeface="Times New Roman" pitchFamily="18" charset="0"/>
            </a:endParaRPr>
          </a:p>
          <a:p>
            <a:pPr marL="342900" indent="-342900" algn="just">
              <a:buBlip>
                <a:blip r:embed="rId2"/>
              </a:buBlip>
            </a:pPr>
            <a:r>
              <a:rPr lang="ru-RU" sz="2800" dirty="0" smtClean="0">
                <a:latin typeface="Times New Roman" pitchFamily="18" charset="0"/>
                <a:cs typeface="Times New Roman" pitchFamily="18" charset="0"/>
              </a:rPr>
              <a:t>изучить процесс развития творческих способностей детей средствами нетрадиционной техники рисования;</a:t>
            </a:r>
            <a:endParaRPr lang="ru-RU" sz="2800" dirty="0">
              <a:latin typeface="Times New Roman" pitchFamily="18" charset="0"/>
              <a:cs typeface="Times New Roman" pitchFamily="18" charset="0"/>
            </a:endParaRPr>
          </a:p>
          <a:p>
            <a:pPr marL="342900" indent="-342900" algn="just">
              <a:buBlip>
                <a:blip r:embed="rId2"/>
              </a:buBlip>
            </a:pPr>
            <a:r>
              <a:rPr lang="ru-RU" sz="2800" dirty="0" smtClean="0">
                <a:latin typeface="Times New Roman" pitchFamily="18" charset="0"/>
                <a:cs typeface="Times New Roman" pitchFamily="18" charset="0"/>
              </a:rPr>
              <a:t>формировать эстетическое отношение к окружающей действительности на основе ознакомления с нетрадиционными техниками рисования;</a:t>
            </a:r>
            <a:endParaRPr lang="ru-RU" sz="2800" dirty="0">
              <a:latin typeface="Times New Roman" pitchFamily="18" charset="0"/>
              <a:cs typeface="Times New Roman" pitchFamily="18" charset="0"/>
            </a:endParaRPr>
          </a:p>
          <a:p>
            <a:pPr marL="342900" indent="-342900" algn="just">
              <a:buBlip>
                <a:blip r:embed="rId2"/>
              </a:buBlip>
            </a:pPr>
            <a:r>
              <a:rPr lang="ru-RU" sz="2800" dirty="0" smtClean="0">
                <a:latin typeface="Times New Roman" pitchFamily="18" charset="0"/>
                <a:cs typeface="Times New Roman" pitchFamily="18" charset="0"/>
              </a:rPr>
              <a:t>расширять представления о многообразии нетрадиционных техник;</a:t>
            </a:r>
            <a:endParaRPr lang="ru-RU" sz="2800" dirty="0">
              <a:latin typeface="Times New Roman" pitchFamily="18" charset="0"/>
              <a:cs typeface="Times New Roman" pitchFamily="18" charset="0"/>
            </a:endParaRPr>
          </a:p>
          <a:p>
            <a:pPr marL="342900" indent="-342900" algn="just">
              <a:buBlip>
                <a:blip r:embed="rId2"/>
              </a:buBlip>
            </a:pPr>
            <a:r>
              <a:rPr lang="ru-RU" sz="2800" dirty="0" smtClean="0">
                <a:latin typeface="Times New Roman" pitchFamily="18" charset="0"/>
                <a:cs typeface="Times New Roman" pitchFamily="18" charset="0"/>
              </a:rPr>
              <a:t>совершенствовать технические навыки и умения рисования.</a:t>
            </a:r>
            <a:endParaRPr lang="ru-RU" sz="2800" dirty="0">
              <a:latin typeface="Times New Roman" pitchFamily="18" charset="0"/>
              <a:cs typeface="Times New Roman" pitchFamily="18" charset="0"/>
            </a:endParaRPr>
          </a:p>
        </p:txBody>
      </p:sp>
      <p:sp>
        <p:nvSpPr>
          <p:cNvPr id="5" name="Прямоугольник 4"/>
          <p:cNvSpPr/>
          <p:nvPr/>
        </p:nvSpPr>
        <p:spPr>
          <a:xfrm>
            <a:off x="642910" y="332656"/>
            <a:ext cx="4473725" cy="923330"/>
          </a:xfrm>
          <a:prstGeom prst="rect">
            <a:avLst/>
          </a:prstGeom>
          <a:noFill/>
        </p:spPr>
        <p:txBody>
          <a:bodyPr wrap="none" lIns="91440" tIns="45720" rIns="91440" bIns="45720">
            <a:spAutoFit/>
          </a:bodyPr>
          <a:lstStyle/>
          <a:p>
            <a:pPr algn="ctr"/>
            <a: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Цель работы:</a:t>
            </a:r>
            <a:endParaRPr lang="ru-RU" sz="5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20040"/>
            <a:ext cx="7267604" cy="1537324"/>
          </a:xfrm>
        </p:spPr>
        <p:txBody>
          <a:bodyPr>
            <a:noAutofit/>
          </a:bodyPr>
          <a:lstStyle/>
          <a:p>
            <a:pPr algn="l"/>
            <a:r>
              <a:rPr lang="ru-RU" sz="5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a:t>
            </a:r>
            <a: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адачи:</a:t>
            </a:r>
            <a: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54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5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p:txBody>
          <a:bodyPr/>
          <a:lstStyle/>
          <a:p>
            <a:pPr lvl="0" algn="just"/>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формировать </a:t>
            </a:r>
            <a:r>
              <a:rPr lang="ru-RU" dirty="0">
                <a:latin typeface="Times New Roman" pitchFamily="18" charset="0"/>
                <a:cs typeface="Times New Roman" pitchFamily="18" charset="0"/>
              </a:rPr>
              <a:t>у детей изобразительные навыки и </a:t>
            </a:r>
            <a:r>
              <a:rPr lang="ru-RU" dirty="0" smtClean="0">
                <a:latin typeface="Times New Roman" pitchFamily="18" charset="0"/>
                <a:cs typeface="Times New Roman" pitchFamily="18" charset="0"/>
              </a:rPr>
              <a:t>умения;</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обудить </a:t>
            </a:r>
            <a:r>
              <a:rPr lang="ru-RU" dirty="0">
                <a:latin typeface="Times New Roman" pitchFamily="18" charset="0"/>
                <a:cs typeface="Times New Roman" pitchFamily="18" charset="0"/>
              </a:rPr>
              <a:t>желание </a:t>
            </a:r>
            <a:r>
              <a:rPr lang="ru-RU" dirty="0" smtClean="0">
                <a:latin typeface="Times New Roman" pitchFamily="18" charset="0"/>
                <a:cs typeface="Times New Roman" pitchFamily="18" charset="0"/>
              </a:rPr>
              <a:t>рисовать;</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азвивать </a:t>
            </a:r>
            <a:r>
              <a:rPr lang="ru-RU" dirty="0">
                <a:latin typeface="Times New Roman" pitchFamily="18" charset="0"/>
                <a:cs typeface="Times New Roman" pitchFamily="18" charset="0"/>
              </a:rPr>
              <a:t>воображение и </a:t>
            </a:r>
            <a:r>
              <a:rPr lang="ru-RU" dirty="0" smtClean="0">
                <a:latin typeface="Times New Roman" pitchFamily="18" charset="0"/>
                <a:cs typeface="Times New Roman" pitchFamily="18" charset="0"/>
              </a:rPr>
              <a:t>мышление;</a:t>
            </a:r>
            <a:endParaRPr lang="ru-RU" dirty="0">
              <a:latin typeface="Times New Roman" pitchFamily="18" charset="0"/>
              <a:cs typeface="Times New Roman" pitchFamily="18" charset="0"/>
            </a:endParaRPr>
          </a:p>
          <a:p>
            <a:pPr lvl="0" algn="just"/>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обудить </a:t>
            </a:r>
            <a:r>
              <a:rPr lang="ru-RU" dirty="0">
                <a:latin typeface="Times New Roman" pitchFamily="18" charset="0"/>
                <a:cs typeface="Times New Roman" pitchFamily="18" charset="0"/>
              </a:rPr>
              <a:t>у детей эмоциональную отзывчивость к окружающему миру.</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256584"/>
          </a:xfrm>
        </p:spPr>
        <p:txBody>
          <a:bodyPr>
            <a:normAutofit/>
          </a:bodyPr>
          <a:lstStyle/>
          <a:p>
            <a:pPr marL="0" indent="0" algn="just">
              <a:spcBef>
                <a:spcPct val="0"/>
              </a:spcBef>
              <a:buFont typeface="Wingdings 2" pitchFamily="18" charset="2"/>
              <a:buNone/>
            </a:pPr>
            <a:r>
              <a:rPr lang="ru-RU" sz="4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Нетрадиционные изобразительные техники </a:t>
            </a:r>
            <a:r>
              <a:rPr lang="ru-RU" b="1" dirty="0" smtClean="0">
                <a:latin typeface="Times New Roman" pitchFamily="18" charset="0"/>
                <a:cs typeface="Times New Roman" pitchFamily="18" charset="0"/>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p>
          <a:p>
            <a:pPr marL="0" indent="0" algn="just">
              <a:spcBef>
                <a:spcPct val="0"/>
              </a:spcBef>
              <a:buFont typeface="Wingdings 2" pitchFamily="18" charset="2"/>
              <a:buNone/>
            </a:pPr>
            <a:r>
              <a:rPr lang="ru-RU" b="1" dirty="0" smtClean="0">
                <a:latin typeface="Times New Roman" pitchFamily="18" charset="0"/>
                <a:cs typeface="Times New Roman" pitchFamily="18" charset="0"/>
              </a:rPr>
              <a:t>чтобы у детей не создавалось шаблона.</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635035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04664"/>
            <a:ext cx="8391306" cy="6084706"/>
          </a:xfrm>
        </p:spPr>
        <p:txBody>
          <a:bodyPr>
            <a:normAutofit fontScale="85000" lnSpcReduction="20000"/>
          </a:bodyPr>
          <a:lstStyle/>
          <a:p>
            <a:pPr marL="0" indent="0" algn="just">
              <a:buNone/>
            </a:pPr>
            <a:r>
              <a:rPr lang="ru-RU" dirty="0" smtClean="0">
                <a:latin typeface="Times New Roman" pitchFamily="18" charset="0"/>
                <a:cs typeface="Times New Roman" pitchFamily="18" charset="0"/>
              </a:rPr>
              <a:t>	Нетрадиционные техники рисования – открывают возможности развития у детей творческих способностей, фантазии, воображения. Только нетрадиционные приемы творчества позволяют каждому ребенку более полно раскрыть свои чувства и способности. Нетрадиционные методы рисования можно использовать не только на занятиях по </a:t>
            </a:r>
            <a:r>
              <a:rPr lang="ru-RU" dirty="0" err="1" smtClean="0">
                <a:latin typeface="Times New Roman" pitchFamily="18" charset="0"/>
                <a:cs typeface="Times New Roman" pitchFamily="18" charset="0"/>
              </a:rPr>
              <a:t>изодеятельности</a:t>
            </a:r>
            <a:r>
              <a:rPr lang="ru-RU" dirty="0" smtClean="0">
                <a:latin typeface="Times New Roman" pitchFamily="18" charset="0"/>
                <a:cs typeface="Times New Roman" pitchFamily="18" charset="0"/>
              </a:rPr>
              <a:t>, но и на других занятиях и в свободное от занятий время. Интерес у детей появляется, когда все занятия проводятся комбинированными.</a:t>
            </a:r>
          </a:p>
          <a:p>
            <a:pPr marL="0" indent="0" algn="just">
              <a:buNone/>
            </a:pPr>
            <a:r>
              <a:rPr lang="ru-RU" dirty="0" smtClean="0">
                <a:latin typeface="Times New Roman" pitchFamily="18" charset="0"/>
                <a:cs typeface="Times New Roman" pitchFamily="18" charset="0"/>
              </a:rPr>
              <a:t>	В результате использования нетрадиционных способов рисования дети приобретают знания, умения, навыки; учатся чувствовать и применять цвет, форму, линию.</a:t>
            </a:r>
          </a:p>
          <a:p>
            <a:pPr marL="0" indent="0" algn="just">
              <a:buNone/>
            </a:pPr>
            <a:r>
              <a:rPr lang="ru-RU" dirty="0" smtClean="0">
                <a:latin typeface="Times New Roman" pitchFamily="18" charset="0"/>
                <a:cs typeface="Times New Roman" pitchFamily="18" charset="0"/>
              </a:rPr>
              <a:t>	Важную роль в развитии ребенка играет развивающая среда.</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08721"/>
            <a:ext cx="8291264" cy="4176464"/>
          </a:xfrm>
        </p:spPr>
        <p:txBody>
          <a:bodyPr>
            <a:noAutofit/>
          </a:bodyPr>
          <a:lstStyle/>
          <a:p>
            <a:pPr marL="0" indent="0">
              <a:buNone/>
            </a:pPr>
            <a:r>
              <a:rPr lang="ru-RU" sz="2000" dirty="0">
                <a:latin typeface="Times New Roman" pitchFamily="18" charset="0"/>
                <a:cs typeface="Times New Roman" pitchFamily="18" charset="0"/>
              </a:rPr>
              <a:t>Создание развивающей среды имеет большое значение для успешного обучения рисованию. При создании развивающей среды </a:t>
            </a:r>
            <a:r>
              <a:rPr lang="ru-RU" sz="2000" dirty="0" smtClean="0">
                <a:latin typeface="Times New Roman" pitchFamily="18" charset="0"/>
                <a:cs typeface="Times New Roman" pitchFamily="18" charset="0"/>
              </a:rPr>
              <a:t>следует учитывать </a:t>
            </a:r>
            <a:r>
              <a:rPr lang="ru-RU" sz="2000" dirty="0">
                <a:latin typeface="Times New Roman" pitchFamily="18" charset="0"/>
                <a:cs typeface="Times New Roman" pitchFamily="18" charset="0"/>
              </a:rPr>
              <a:t>на ряд принципов</a:t>
            </a:r>
            <a:r>
              <a:rPr lang="ru-RU" sz="2000" dirty="0" smtClean="0">
                <a:latin typeface="Times New Roman" pitchFamily="18" charset="0"/>
                <a:cs typeface="Times New Roman" pitchFamily="18" charset="0"/>
              </a:rPr>
              <a:t>:</a:t>
            </a:r>
          </a:p>
          <a:p>
            <a:pPr>
              <a:buFont typeface="Wingdings" pitchFamily="2" charset="2"/>
              <a:buChar char="Ø"/>
            </a:pPr>
            <a:r>
              <a:rPr lang="ru-RU" sz="2000" dirty="0" smtClean="0">
                <a:latin typeface="Times New Roman" pitchFamily="18" charset="0"/>
                <a:cs typeface="Times New Roman" pitchFamily="18" charset="0"/>
              </a:rPr>
              <a:t>Принцип </a:t>
            </a:r>
            <a:r>
              <a:rPr lang="ru-RU" sz="2000" dirty="0">
                <a:latin typeface="Times New Roman" pitchFamily="18" charset="0"/>
                <a:cs typeface="Times New Roman" pitchFamily="18" charset="0"/>
              </a:rPr>
              <a:t>дистанции и сближения позиций в общении взрослого и ребенка между собой с целью установления контакта; помещение и расстановка мебели должны быть такими, чтобы удовлетворить возможное желание ребенка уединиться в процессе </a:t>
            </a:r>
            <a:r>
              <a:rPr lang="ru-RU" sz="2000" dirty="0" smtClean="0">
                <a:latin typeface="Times New Roman" pitchFamily="18" charset="0"/>
                <a:cs typeface="Times New Roman" pitchFamily="18" charset="0"/>
              </a:rPr>
              <a:t>творчества.</a:t>
            </a:r>
          </a:p>
          <a:p>
            <a:pPr>
              <a:buFont typeface="Wingdings" pitchFamily="2" charset="2"/>
              <a:buChar char="Ø"/>
            </a:pPr>
            <a:r>
              <a:rPr lang="ru-RU" sz="2000" dirty="0" smtClean="0">
                <a:latin typeface="Times New Roman" pitchFamily="18" charset="0"/>
                <a:cs typeface="Times New Roman" pitchFamily="18" charset="0"/>
              </a:rPr>
              <a:t>Принцип </a:t>
            </a:r>
            <a:r>
              <a:rPr lang="ru-RU" sz="2000" dirty="0">
                <a:latin typeface="Times New Roman" pitchFamily="18" charset="0"/>
                <a:cs typeface="Times New Roman" pitchFamily="18" charset="0"/>
              </a:rPr>
              <a:t>стимулирования активности, самостоятельного творчества. </a:t>
            </a:r>
            <a:r>
              <a:rPr lang="ru-RU" sz="2000" dirty="0" smtClean="0">
                <a:latin typeface="Times New Roman" pitchFamily="18" charset="0"/>
                <a:cs typeface="Times New Roman" pitchFamily="18" charset="0"/>
              </a:rPr>
              <a:t>Дети не только должны иметь свободный доступ к инструментам и материалам, но и право выбора способов и тем для рисования.</a:t>
            </a:r>
          </a:p>
          <a:p>
            <a:pPr>
              <a:buFont typeface="Wingdings" pitchFamily="2" charset="2"/>
              <a:buChar char="Ø"/>
            </a:pPr>
            <a:r>
              <a:rPr lang="ru-RU" sz="2000" dirty="0" smtClean="0">
                <a:latin typeface="Times New Roman" pitchFamily="18" charset="0"/>
                <a:cs typeface="Times New Roman" pitchFamily="18" charset="0"/>
              </a:rPr>
              <a:t>Принцип стабильности – динамичности развивающей среды, который должен осуществляться в разумной смене и обогащении предметного содержания, его рационального содержания, позволяющем реализовать замыслы в любое время и, по возможности, в различной обстановке. </a:t>
            </a:r>
          </a:p>
        </p:txBody>
      </p:sp>
      <p:sp>
        <p:nvSpPr>
          <p:cNvPr id="4" name="Заголовок 1"/>
          <p:cNvSpPr>
            <a:spLocks noGrp="1"/>
          </p:cNvSpPr>
          <p:nvPr>
            <p:ph type="title"/>
          </p:nvPr>
        </p:nvSpPr>
        <p:spPr/>
        <p:txBody>
          <a:bodyPr>
            <a:normAutofit fontScale="90000"/>
          </a:bodyPr>
          <a:lstStyle/>
          <a:p>
            <a:r>
              <a:rPr lang="ru-RU" sz="53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Развивающая среда</a:t>
            </a:r>
            <a:r>
              <a:rPr lang="ru-RU" sz="53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53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dirty="0">
              <a:ln w="10541" cmpd="sng">
                <a:solidFill>
                  <a:schemeClr val="tx1"/>
                </a:solidFill>
                <a:prstDash val="solid"/>
              </a:ln>
            </a:endParaRPr>
          </a:p>
        </p:txBody>
      </p:sp>
    </p:spTree>
    <p:extLst>
      <p:ext uri="{BB962C8B-B14F-4D97-AF65-F5344CB8AC3E}">
        <p14:creationId xmlns:p14="http://schemas.microsoft.com/office/powerpoint/2010/main" xmlns="" val="291155770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464933"/>
            <a:ext cx="8229600" cy="6370975"/>
          </a:xfrm>
          <a:prstGeom prst="rect">
            <a:avLst/>
          </a:prstGeom>
        </p:spPr>
        <p:txBody>
          <a:bodyPr wrap="square">
            <a:spAutoFit/>
          </a:bodyPr>
          <a:lstStyle/>
          <a:p>
            <a:pPr marL="0" indent="0" algn="just">
              <a:buNone/>
            </a:pPr>
            <a:r>
              <a:rPr lang="ru-RU" sz="2400" dirty="0">
                <a:latin typeface="Times New Roman" pitchFamily="18" charset="0"/>
                <a:cs typeface="Times New Roman" pitchFamily="18" charset="0"/>
              </a:rPr>
              <a:t>В уголке ИЗО находятся в достаточном количестве бумага разного цвета, фактуры и формы; цветные карандаши, фломастеры, восковые мелки, краски, кисти тонкие и толстые,  печатки и шаблоны, шаблоны, поролоновые тычки, ватные палочки, баночки для воды, салфетки. Все выше перечисленное хранится в отдельных коробках. Новый изобразительный материал вводится постепенно, по мере ознакомления с ним дошкольников на занятиях. В уголке для рисования хранятся также папки с  предметными и сюжетными рисунками, открытками, иллюстрациями к сказкам, рассказам. Имеется отдельная папка с образцами рисунков, выполненных с помощью нетрадиционных техник изображения. На специальном стенде находятся рисунки детей. В группе имеется магнитофон, записи с музыкой для использования музыкальных произведений на занятиях по ИЗО. Имеются также мольберты, ребенок может передвинуть их в любое место. К шкафам свободный доступ.</a:t>
            </a:r>
          </a:p>
        </p:txBody>
      </p:sp>
    </p:spTree>
    <p:extLst>
      <p:ext uri="{BB962C8B-B14F-4D97-AF65-F5344CB8AC3E}">
        <p14:creationId xmlns:p14="http://schemas.microsoft.com/office/powerpoint/2010/main" xmlns="" val="49304567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0377" y="1772816"/>
            <a:ext cx="4392488" cy="247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87624" y="4243591"/>
            <a:ext cx="4604409" cy="2589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332656"/>
            <a:ext cx="4303301" cy="2420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0727297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1275</Words>
  <Application>Microsoft Office PowerPoint</Application>
  <PresentationFormat>Экран (4:3)</PresentationFormat>
  <Paragraphs>140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vt:lpstr>
      <vt:lpstr>Слайд 2</vt:lpstr>
      <vt:lpstr>Слайд 3</vt:lpstr>
      <vt:lpstr>Задачи: </vt:lpstr>
      <vt:lpstr>Слайд 5</vt:lpstr>
      <vt:lpstr>Слайд 6</vt:lpstr>
      <vt:lpstr>Развивающая среда </vt:lpstr>
      <vt:lpstr>Слайд 8</vt:lpstr>
      <vt:lpstr>Слайд 9</vt:lpstr>
      <vt:lpstr>Рисование  пальчиками </vt:lpstr>
      <vt:lpstr> Средства выразительности:  пятно, точка, короткая линия, цвет. Материалы: мисочки с гуашью, плотная бумага любого цвета, небольшие листы, салфетки. Способ получения изображения: 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 </vt:lpstr>
      <vt:lpstr>Слайд 12</vt:lpstr>
      <vt:lpstr>Рисование ладошкой.</vt:lpstr>
      <vt:lpstr>Слайд 14</vt:lpstr>
      <vt:lpstr>Рисование ватными палочками</vt:lpstr>
      <vt:lpstr>Слайд 16</vt:lpstr>
      <vt:lpstr>Оттиск поролоном</vt:lpstr>
      <vt:lpstr>Слайд 18</vt:lpstr>
      <vt:lpstr>Оттиск мятой бумагой</vt:lpstr>
      <vt:lpstr>Проведение занятий с использованием нетрадиционных техник позволяет мне решать следующие задачи:</vt:lpstr>
      <vt:lpstr>Перспективный план на год</vt:lpstr>
      <vt:lpstr>Слайд 22</vt:lpstr>
      <vt:lpstr>Слайд 23</vt:lpstr>
      <vt:lpstr>Рекомендации педагогам</vt:lpstr>
      <vt:lpstr>Работа с родителями по использованию нетрадиционных способов рисования</vt:lpstr>
      <vt:lpstr>Слайд 26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user</dc:creator>
  <cp:lastModifiedBy>Danil</cp:lastModifiedBy>
  <cp:revision>32</cp:revision>
  <dcterms:created xsi:type="dcterms:W3CDTF">2015-05-04T16:32:07Z</dcterms:created>
  <dcterms:modified xsi:type="dcterms:W3CDTF">2019-03-20T06:06:26Z</dcterms:modified>
</cp:coreProperties>
</file>