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56" r:id="rId2"/>
    <p:sldId id="280" r:id="rId3"/>
    <p:sldId id="286" r:id="rId4"/>
    <p:sldId id="287" r:id="rId5"/>
    <p:sldId id="306" r:id="rId6"/>
    <p:sldId id="308" r:id="rId7"/>
    <p:sldId id="285" r:id="rId8"/>
    <p:sldId id="334" r:id="rId9"/>
    <p:sldId id="275" r:id="rId10"/>
    <p:sldId id="329" r:id="rId11"/>
    <p:sldId id="276" r:id="rId12"/>
    <p:sldId id="335" r:id="rId13"/>
    <p:sldId id="258" r:id="rId14"/>
    <p:sldId id="259" r:id="rId15"/>
    <p:sldId id="336" r:id="rId16"/>
    <p:sldId id="260" r:id="rId17"/>
    <p:sldId id="337" r:id="rId18"/>
    <p:sldId id="270" r:id="rId19"/>
    <p:sldId id="338" r:id="rId20"/>
    <p:sldId id="339" r:id="rId21"/>
    <p:sldId id="262" r:id="rId22"/>
    <p:sldId id="340" r:id="rId23"/>
    <p:sldId id="263" r:id="rId24"/>
    <p:sldId id="283" r:id="rId25"/>
    <p:sldId id="328" r:id="rId26"/>
    <p:sldId id="311" r:id="rId27"/>
    <p:sldId id="266" r:id="rId28"/>
    <p:sldId id="332" r:id="rId29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38FA7C2-E0D6-4190-9A41-BB59F1763C2E}" type="datetimeFigureOut">
              <a:rPr lang="ru-RU"/>
              <a:pPr>
                <a:defRPr/>
              </a:pPr>
              <a:t>08.01.2018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EF18C78-93D5-423A-ADEC-FEF595920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BB0376-2178-4A8C-9F89-B5EF0918EFB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46E50-0357-45AE-9FFD-8961044B2C24}" type="datetimeFigureOut">
              <a:rPr lang="ru-RU"/>
              <a:pPr>
                <a:defRPr/>
              </a:pPr>
              <a:t>08.01.2018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965CD-5754-49B5-8D87-BD65FE6E7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D24F5-1416-4315-9AAD-9A969EC7348C}" type="datetimeFigureOut">
              <a:rPr lang="ru-RU"/>
              <a:pPr>
                <a:defRPr/>
              </a:pPr>
              <a:t>08.01.2018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11ACC-E53F-464D-B7EF-96258072B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5A5F5-93F8-4392-BA87-56D669A8F3D3}" type="datetimeFigureOut">
              <a:rPr lang="ru-RU"/>
              <a:pPr>
                <a:defRPr/>
              </a:pPr>
              <a:t>08.01.2018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0B0CF-014F-45CF-9818-EA737747C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76A6B5B-9B91-40BE-8516-60CD4F31DFC5}" type="datetimeFigureOut">
              <a:rPr lang="ru-RU"/>
              <a:pPr>
                <a:defRPr/>
              </a:pPr>
              <a:t>08.01.2018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7AC658E-6E33-41C2-A17B-B94AC4D5C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971B8-9BBD-400D-8ADD-7F10A8F5B15E}" type="datetimeFigureOut">
              <a:rPr lang="ru-RU"/>
              <a:pPr>
                <a:defRPr/>
              </a:pPr>
              <a:t>08.01.2018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6C243-9B12-46B8-B43E-434944B06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3DD08-05DE-4AA1-B797-FE151F222EA3}" type="datetimeFigureOut">
              <a:rPr lang="ru-RU"/>
              <a:pPr>
                <a:defRPr/>
              </a:pPr>
              <a:t>08.01.2018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F8E85-58D5-4743-8810-0C7301AEC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5D217-C17F-4CF3-A8F2-30DA45DAAA63}" type="datetimeFigureOut">
              <a:rPr lang="ru-RU"/>
              <a:pPr>
                <a:defRPr/>
              </a:pPr>
              <a:t>08.01.2018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86E5D-14D3-4C71-922E-B0C2B8120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312A9A0-97E9-41C0-A76E-5B24D308331F}" type="datetimeFigureOut">
              <a:rPr lang="ru-RU"/>
              <a:pPr>
                <a:defRPr/>
              </a:pPr>
              <a:t>08.01.2018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54FFCC0-C82B-4120-A67D-9018051E0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B623B-9FD6-4B10-9082-D68057B0E85F}" type="datetimeFigureOut">
              <a:rPr lang="ru-RU"/>
              <a:pPr>
                <a:defRPr/>
              </a:pPr>
              <a:t>08.01.2018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83501-FF43-4CDE-BAED-9FE7631A6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1D11161-5879-44AC-83D2-B32EAD582858}" type="datetimeFigureOut">
              <a:rPr lang="ru-RU"/>
              <a:pPr>
                <a:defRPr/>
              </a:pPr>
              <a:t>08.01.2018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500425-31D6-4380-9DFA-1AD491B9D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4F270B4-F15B-43B1-AD49-259EBEA6FE21}" type="datetimeFigureOut">
              <a:rPr lang="ru-RU"/>
              <a:pPr>
                <a:defRPr/>
              </a:pPr>
              <a:t>08.01.2018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FF88F4C-87CE-46A1-9CB7-DD73369AC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A383AF-D3F5-4B2A-A2FB-0C21842F4E10}" type="datetimeFigureOut">
              <a:rPr lang="ru-RU"/>
              <a:pPr>
                <a:defRPr/>
              </a:pPr>
              <a:t>08.01.2018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9886C0-8832-4974-814B-539698412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1" r:id="rId4"/>
    <p:sldLayoutId id="2147483730" r:id="rId5"/>
    <p:sldLayoutId id="2147483735" r:id="rId6"/>
    <p:sldLayoutId id="2147483729" r:id="rId7"/>
    <p:sldLayoutId id="2147483736" r:id="rId8"/>
    <p:sldLayoutId id="2147483737" r:id="rId9"/>
    <p:sldLayoutId id="2147483728" r:id="rId10"/>
    <p:sldLayoutId id="214748372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63"/>
            <a:ext cx="7772400" cy="25003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  «Развитие мелкой моторики рук     у детей дошкольного  возраста средствами нетрадиционного рисования»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Дима\Desktop\kdIpXKLv5L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262114"/>
            <a:ext cx="4643470" cy="3050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50"/>
            <a:ext cx="7686675" cy="61880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Предполагаемый результат:</a:t>
            </a:r>
            <a:endParaRPr lang="ru-RU" sz="2800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/>
              <a:t>-улучшение  координации и точность движений руки и глаза ребенка;</a:t>
            </a:r>
          </a:p>
          <a:p>
            <a:pPr algn="ctr"/>
            <a:r>
              <a:rPr lang="ru-RU" b="1" dirty="0" smtClean="0"/>
              <a:t>-улучшение  мелкой моторики пальцев, кистей рук;</a:t>
            </a:r>
          </a:p>
          <a:p>
            <a:pPr algn="ctr"/>
            <a:r>
              <a:rPr lang="ru-RU" b="1" dirty="0" smtClean="0"/>
              <a:t>улучшение  общей  двигательной  активности;</a:t>
            </a:r>
          </a:p>
          <a:p>
            <a:pPr algn="ctr"/>
            <a:r>
              <a:rPr lang="ru-RU" b="1" dirty="0" smtClean="0"/>
              <a:t>-развитие  речевой  функции;</a:t>
            </a:r>
          </a:p>
          <a:p>
            <a:pPr algn="ctr"/>
            <a:r>
              <a:rPr lang="ru-RU" b="1" dirty="0" smtClean="0"/>
              <a:t>-развитие воображения, логического мышления, произвольного внимания, зрительного  и слухового  восприятия;</a:t>
            </a:r>
          </a:p>
          <a:p>
            <a:pPr algn="ctr"/>
            <a:r>
              <a:rPr lang="ru-RU" b="1" dirty="0" smtClean="0"/>
              <a:t>-активность и самостоятельность детей в </a:t>
            </a:r>
            <a:r>
              <a:rPr lang="ru-RU" b="1" dirty="0" err="1" smtClean="0"/>
              <a:t>изодеятельности</a:t>
            </a:r>
            <a:r>
              <a:rPr lang="ru-RU" b="1" dirty="0" smtClean="0"/>
              <a:t>;</a:t>
            </a:r>
          </a:p>
          <a:p>
            <a:pPr algn="ctr"/>
            <a:r>
              <a:rPr lang="ru-RU" b="1" dirty="0" smtClean="0"/>
              <a:t>-умение находить новые способы для художественного изображения.</a:t>
            </a:r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2976" y="274638"/>
            <a:ext cx="6781824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Нетрадиционное рисование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577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dirty="0" smtClean="0"/>
              <a:t> </a:t>
            </a:r>
            <a:r>
              <a:rPr lang="ru-RU" b="1" dirty="0" smtClean="0"/>
              <a:t>Учитывая возрастные особенности дошкольников,  для нетрадиционного рисования рекомендуется использовать особенные техники и приемы.</a:t>
            </a:r>
          </a:p>
          <a:p>
            <a:pPr algn="ctr">
              <a:buFont typeface="Wingdings" pitchFamily="2" charset="2"/>
              <a:buNone/>
            </a:pPr>
            <a:r>
              <a:rPr lang="ru-RU" b="1" dirty="0" smtClean="0"/>
              <a:t> </a:t>
            </a:r>
          </a:p>
        </p:txBody>
      </p:sp>
      <p:pic>
        <p:nvPicPr>
          <p:cNvPr id="7" name="Содержимое 6" descr="SANY010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6248" y="1714488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Рисование пальчиками.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SANY01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357562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SANY010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86248" y="1571612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5601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2214554"/>
            <a:ext cx="2828916" cy="3957646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Рисование пальчиками</a:t>
            </a:r>
          </a:p>
          <a:p>
            <a:pPr lvl="1" algn="ctr"/>
            <a:endParaRPr lang="ru-RU" sz="2500" b="1" dirty="0" smtClean="0"/>
          </a:p>
        </p:txBody>
      </p:sp>
      <p:pic>
        <p:nvPicPr>
          <p:cNvPr id="8" name="Содержимое 7" descr="SANY010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00430" y="2928934"/>
            <a:ext cx="4533915" cy="3400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4"/>
          <p:cNvSpPr>
            <a:spLocks noChangeArrowheads="1"/>
          </p:cNvSpPr>
          <p:nvPr/>
        </p:nvSpPr>
        <p:spPr bwMode="auto">
          <a:xfrm>
            <a:off x="3071813" y="214313"/>
            <a:ext cx="328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Рисование ладошками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424634" cy="7969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" name="Содержимое 12" descr="SANY013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85926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13" descr="SANY014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33873" y="3429000"/>
            <a:ext cx="3752851" cy="2814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Рисование печатями из поролона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SANY015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43050"/>
            <a:ext cx="3657600" cy="320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SANY014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3286124"/>
            <a:ext cx="3657600" cy="3128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Печатки из поролона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9" name="Содержимое 8" descr="SANY014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384675" y="1600200"/>
            <a:ext cx="3429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6" descr="SANY0147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71500" y="1600200"/>
            <a:ext cx="3429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SANY0146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223910" y="1668031"/>
            <a:ext cx="6062734" cy="4547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67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Рисование ватной палочкой</a:t>
            </a:r>
          </a:p>
          <a:p>
            <a:pPr algn="ctr">
              <a:buFont typeface="Wingdings" pitchFamily="2" charset="2"/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SANY012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000495" y="1785925"/>
            <a:ext cx="4429157" cy="3885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SANY012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00024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SANY012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86247" y="3071810"/>
            <a:ext cx="4038603" cy="3028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25"/>
            <a:ext cx="7467600" cy="6045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Презентация опыта  работы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Терновской Оксаны Сергеевны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Воспитателя 1 категории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МКОУ СОШ № 4 дошкольные группы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г. Черепаново.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SANY015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1600200"/>
            <a:ext cx="3429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SANY015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86248" y="2214554"/>
            <a:ext cx="3657600" cy="3529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21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sz="2800" b="1" smtClean="0">
                <a:solidFill>
                  <a:srgbClr val="C00000"/>
                </a:solidFill>
              </a:rPr>
              <a:t>Поролоновый тычок</a:t>
            </a:r>
          </a:p>
          <a:p>
            <a:pPr algn="ctr"/>
            <a:endParaRPr lang="ru-RU" sz="2800" b="1" smtClean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SANY014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384675" y="1600200"/>
            <a:ext cx="3429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ANY014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SANY013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57686" y="3286124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50"/>
            <a:ext cx="7467600" cy="61880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dirty="0" smtClean="0"/>
              <a:t>Каждая из этих техник – это маленькая игра. Их использование позволяет детям чувствовать себя раскованнее, смелее, непосредственнее, развивает речь, воображение, дает полную свободу для самовыражения.</a:t>
            </a:r>
          </a:p>
          <a:p>
            <a:pPr algn="ctr">
              <a:buFont typeface="Wingdings" pitchFamily="2" charset="2"/>
              <a:buNone/>
            </a:pPr>
            <a:r>
              <a:rPr lang="ru-RU" b="1" dirty="0" smtClean="0"/>
              <a:t>Осваивая нетрадиционные методы рисования, я пришла к выводу: если тебе нравится, когда глаза твоих детей блестят от восторга</a:t>
            </a:r>
            <a:r>
              <a:rPr lang="ru-RU" sz="1600" b="1" dirty="0" smtClean="0"/>
              <a:t> </a:t>
            </a:r>
            <a:r>
              <a:rPr lang="ru-RU" b="1" dirty="0" smtClean="0"/>
              <a:t>– нужно больше с ними наблюдать, рисовать и импровизировать.</a:t>
            </a:r>
          </a:p>
          <a:p>
            <a:pPr algn="ctr">
              <a:buFont typeface="Wingdings" pitchFamily="2" charset="2"/>
              <a:buNone/>
            </a:pPr>
            <a:endParaRPr lang="ru-RU" b="1" dirty="0" smtClean="0"/>
          </a:p>
          <a:p>
            <a:pPr algn="ctr">
              <a:buFont typeface="Wingdings" pitchFamily="2" charset="2"/>
              <a:buNone/>
            </a:pPr>
            <a:r>
              <a:rPr lang="ru-RU" b="1" dirty="0" smtClean="0"/>
              <a:t>Поэтому   формой работы с детьми  стала специально организованная деятельность – </a:t>
            </a:r>
            <a:r>
              <a:rPr lang="ru-RU" b="1" dirty="0" smtClean="0">
                <a:solidFill>
                  <a:srgbClr val="C00000"/>
                </a:solidFill>
              </a:rPr>
              <a:t>кружок «Капельки», </a:t>
            </a:r>
            <a:r>
              <a:rPr lang="ru-RU" b="1" dirty="0" smtClean="0"/>
              <a:t>на котором  применяются  нетрадиционные приемы  рисования. </a:t>
            </a:r>
          </a:p>
          <a:p>
            <a:pPr algn="ctr">
              <a:buFont typeface="Wingdings" pitchFamily="2" charset="2"/>
              <a:buNone/>
            </a:pPr>
            <a:endParaRPr lang="ru-RU" b="1" dirty="0" smtClean="0"/>
          </a:p>
          <a:p>
            <a:pPr algn="ctr">
              <a:buFont typeface="Wingdings" pitchFamily="2" charset="2"/>
              <a:buNone/>
            </a:pPr>
            <a:endParaRPr lang="ru-RU" sz="2800" b="1" dirty="0" smtClean="0"/>
          </a:p>
          <a:p>
            <a:pPr algn="ctr">
              <a:buFont typeface="Wingdings" pitchFamily="2" charset="2"/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75" y="142875"/>
            <a:ext cx="7467600" cy="642938"/>
          </a:xfrm>
        </p:spPr>
        <p:txBody>
          <a:bodyPr>
            <a:normAutofit fontScale="32500" lnSpcReduction="20000"/>
          </a:bodyPr>
          <a:lstStyle/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8600" b="1" dirty="0" smtClean="0">
                <a:solidFill>
                  <a:srgbClr val="C00000"/>
                </a:solidFill>
              </a:rPr>
              <a:t>Взаимосвязь с родителями</a:t>
            </a:r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800" b="1" dirty="0" smtClean="0"/>
              <a:t>   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43010" name="Прямоугольник 5"/>
          <p:cNvSpPr>
            <a:spLocks noChangeArrowheads="1"/>
          </p:cNvSpPr>
          <p:nvPr/>
        </p:nvSpPr>
        <p:spPr bwMode="auto">
          <a:xfrm>
            <a:off x="642938" y="571500"/>
            <a:ext cx="7429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Calibri" pitchFamily="34" charset="0"/>
              </a:rPr>
              <a:t>Связь между семьей и воспитателем группы строится на доверии. А взаимное доверие возникает в результате эффективного обмена информацией. </a:t>
            </a:r>
          </a:p>
        </p:txBody>
      </p:sp>
      <p:pic>
        <p:nvPicPr>
          <p:cNvPr id="1026" name="Picture 2" descr="D:\с рабочего стола\Садик\Новая папка (3)\SANY0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00438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с рабочего стола\Садик\Новая папка (3)\SANY0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17" y="1928802"/>
            <a:ext cx="419103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7467600" cy="5715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разнообразные </a:t>
            </a:r>
            <a:r>
              <a:rPr lang="ru-RU" sz="2400" b="1" dirty="0" err="1" smtClean="0">
                <a:solidFill>
                  <a:schemeClr val="tx1"/>
                </a:solidFill>
              </a:rPr>
              <a:t>изоматериалы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6084" name="Picture 1" descr="F:\выставка\SDC127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857364"/>
            <a:ext cx="43100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Danil\Desktop\изо материалы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71546"/>
            <a:ext cx="7325573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50"/>
            <a:ext cx="7467600" cy="61880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dirty="0" smtClean="0"/>
              <a:t>Каждый успех ребенка в творчестве и в личностном плане доводится до сведения родителей, тем самым ребенок имеет возможность получить похвалу от родителей, что для него очень важно и что способствует «удовлетворению притязаний на признание». </a:t>
            </a:r>
          </a:p>
          <a:p>
            <a:pPr algn="ctr">
              <a:buFont typeface="Wingdings" pitchFamily="2" charset="2"/>
              <a:buNone/>
            </a:pPr>
            <a:r>
              <a:rPr lang="ru-RU" b="1" dirty="0" smtClean="0"/>
              <a:t>  </a:t>
            </a:r>
          </a:p>
          <a:p>
            <a:endParaRPr lang="ru-RU" dirty="0" smtClean="0"/>
          </a:p>
        </p:txBody>
      </p:sp>
      <p:pic>
        <p:nvPicPr>
          <p:cNvPr id="1027" name="Picture 3" descr="D:\с рабочего стола\Садик\Новая папка (3)\SANY0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536000"/>
            <a:ext cx="5500726" cy="4125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5"/>
            <a:ext cx="7467600" cy="6330950"/>
          </a:xfrm>
        </p:spPr>
        <p:txBody>
          <a:bodyPr>
            <a:normAutofit fontScale="85000" lnSpcReduction="20000"/>
          </a:bodyPr>
          <a:lstStyle/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 Мониторинг  </a:t>
            </a:r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Для определения уровня развития у детей творческих способностей, развития мелкой моторики проводится мониторинг </a:t>
            </a:r>
            <a:r>
              <a:rPr lang="ru-RU" sz="2800" b="1" dirty="0" smtClean="0"/>
              <a:t> </a:t>
            </a:r>
            <a:r>
              <a:rPr lang="ru-RU" sz="1400" b="1" dirty="0" smtClean="0"/>
              <a:t>(2 раза в год).</a:t>
            </a:r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endParaRPr lang="ru-RU" b="1" dirty="0" smtClean="0"/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За последние годы работы по данной теме, могу отметить, что дети, занимающиеся в кружке, имеют хорошую подготовку к школе, у них лучше развита моторика рук, движения рук свободны под контролем зрения. </a:t>
            </a:r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  </a:t>
            </a:r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endParaRPr lang="ru-RU" b="1" dirty="0" smtClean="0"/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Творческий процесс - это настоящее чудо. Понаблюдайте, как дети раскрывают свои уникальные способности и за радостью, которую им доставляет созидание. Здесь они начинают чувствовать пользу творчества и верят, что ошибки - это всего лишь шаги к достижению цели, а не препятствие, как в творчестве, так и во всех аспектах их жизни. Детям лучше внушить: "В творчестве нет правильного пути, есть только свой собственный путь!»</a:t>
            </a:r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                                 </a:t>
            </a:r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313"/>
            <a:ext cx="7467600" cy="62595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Спасибо за внимание!</a:t>
            </a:r>
          </a:p>
          <a:p>
            <a:pPr algn="ctr"/>
            <a:endParaRPr lang="ru-RU" b="1" dirty="0" smtClean="0"/>
          </a:p>
          <a:p>
            <a:endParaRPr lang="ru-RU" dirty="0" smtClean="0"/>
          </a:p>
        </p:txBody>
      </p:sp>
      <p:pic>
        <p:nvPicPr>
          <p:cNvPr id="60418" name="Picture 2" descr="C:\Users\user\Desktop\9426a67e0a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265" y="1623118"/>
            <a:ext cx="6123255" cy="47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88"/>
            <a:ext cx="7467600" cy="6116637"/>
          </a:xfrm>
        </p:spPr>
        <p:txBody>
          <a:bodyPr/>
          <a:lstStyle/>
          <a:p>
            <a:pPr algn="r"/>
            <a:r>
              <a:rPr lang="ru-RU" dirty="0" smtClean="0"/>
              <a:t>   </a:t>
            </a:r>
            <a:r>
              <a:rPr lang="ru-RU" sz="2800" b="1" dirty="0" smtClean="0">
                <a:solidFill>
                  <a:srgbClr val="C00000"/>
                </a:solidFill>
              </a:rPr>
              <a:t>«Истоки способностей и дарования детей -  на кончиках        пальцев. От пальцев, образно говоря,  идут тончайшие нити – ручейки, которые питают источник творческой мысли. Другими словами, чем больше мастерства в детской руке, тем умнее ребёнок».   </a:t>
            </a:r>
          </a:p>
          <a:p>
            <a:pPr algn="r"/>
            <a:r>
              <a:rPr lang="ru-RU" sz="2800" b="1" dirty="0" smtClean="0"/>
              <a:t>                                                                     В.А.Сухомлинский                                          </a:t>
            </a:r>
          </a:p>
        </p:txBody>
      </p:sp>
      <p:pic>
        <p:nvPicPr>
          <p:cNvPr id="17410" name="Picture 2" descr="C:\Users\Дима\Desktop\small-movements-o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286125"/>
            <a:ext cx="4714875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313"/>
            <a:ext cx="7467600" cy="64293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b="1" dirty="0" smtClean="0"/>
          </a:p>
          <a:p>
            <a:pPr algn="ctr">
              <a:buFont typeface="Wingdings" pitchFamily="2" charset="2"/>
              <a:buNone/>
            </a:pPr>
            <a:r>
              <a:rPr lang="ru-RU" b="1" dirty="0" smtClean="0"/>
              <a:t>Дошкольное детство — очень важный период в жизни детей. Именно в этом возрасте каждый ребенок представляет собой маленького исследователя, с радостью и удивлением открывающего для себя незнакомый и удивительный окружающий мир. </a:t>
            </a:r>
          </a:p>
          <a:p>
            <a:pPr algn="ctr">
              <a:buFont typeface="Wingdings" pitchFamily="2" charset="2"/>
              <a:buNone/>
            </a:pPr>
            <a:endParaRPr lang="ru-RU" b="1" dirty="0" smtClean="0"/>
          </a:p>
          <a:p>
            <a:pPr algn="ctr">
              <a:buFont typeface="Wingdings" pitchFamily="2" charset="2"/>
              <a:buNone/>
            </a:pPr>
            <a:endParaRPr lang="ru-RU" b="1" dirty="0" smtClean="0"/>
          </a:p>
          <a:p>
            <a:pPr algn="ctr">
              <a:buFont typeface="Wingdings" pitchFamily="2" charset="2"/>
              <a:buNone/>
            </a:pPr>
            <a:r>
              <a:rPr lang="ru-RU" b="1" dirty="0" smtClean="0"/>
              <a:t>Наиболее эффективным для развития мелкой моторики  у дошкольников является  сочетание традиционных и нетрадиционных техник рисования. </a:t>
            </a:r>
          </a:p>
          <a:p>
            <a:pPr algn="ctr">
              <a:buFont typeface="Wingdings" pitchFamily="2" charset="2"/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5"/>
            <a:ext cx="7467600" cy="65722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Мелкая моторика </a:t>
            </a:r>
            <a:r>
              <a:rPr lang="ru-RU" b="1" dirty="0" smtClean="0"/>
              <a:t>– это </a:t>
            </a:r>
            <a:r>
              <a:rPr lang="ru-RU" dirty="0" smtClean="0"/>
              <a:t> </a:t>
            </a:r>
            <a:r>
              <a:rPr lang="ru-RU" b="1" dirty="0" smtClean="0"/>
              <a:t>двигательная деятельность, которая обусловлена скоординированной работой мелких мышц руки и глаза. </a:t>
            </a:r>
          </a:p>
          <a:p>
            <a:pPr algn="ctr">
              <a:buFont typeface="Wingdings" pitchFamily="2" charset="2"/>
              <a:buNone/>
            </a:pPr>
            <a:endParaRPr lang="ru-RU" b="1" dirty="0" smtClean="0"/>
          </a:p>
          <a:p>
            <a:pPr algn="ctr">
              <a:buFont typeface="Wingdings" pitchFamily="2" charset="2"/>
              <a:buNone/>
            </a:pPr>
            <a:endParaRPr lang="ru-RU" b="1" dirty="0" smtClean="0"/>
          </a:p>
          <a:p>
            <a:pPr algn="ctr">
              <a:buFont typeface="Wingdings" pitchFamily="2" charset="2"/>
              <a:buNone/>
            </a:pPr>
            <a:endParaRPr lang="ru-RU" b="1" dirty="0" smtClean="0"/>
          </a:p>
          <a:p>
            <a:pPr algn="ctr">
              <a:buFont typeface="Wingdings" pitchFamily="2" charset="2"/>
              <a:buNone/>
            </a:pPr>
            <a:endParaRPr lang="ru-RU" b="1" dirty="0" smtClean="0"/>
          </a:p>
          <a:p>
            <a:pPr algn="ctr">
              <a:buFont typeface="Wingdings" pitchFamily="2" charset="2"/>
              <a:buNone/>
            </a:pPr>
            <a:endParaRPr lang="ru-RU" b="1" dirty="0" smtClean="0"/>
          </a:p>
          <a:p>
            <a:pPr algn="ctr">
              <a:buFont typeface="Wingdings" pitchFamily="2" charset="2"/>
              <a:buNone/>
            </a:pPr>
            <a:endParaRPr lang="ru-RU" b="1" dirty="0" smtClean="0"/>
          </a:p>
          <a:p>
            <a:pPr algn="ctr">
              <a:buFont typeface="Wingdings" pitchFamily="2" charset="2"/>
              <a:buNone/>
            </a:pPr>
            <a:endParaRPr lang="ru-RU" b="1" dirty="0" smtClean="0"/>
          </a:p>
          <a:p>
            <a:pPr algn="ctr">
              <a:buFont typeface="Wingdings" pitchFamily="2" charset="2"/>
              <a:buNone/>
            </a:pPr>
            <a:endParaRPr lang="ru-RU" b="1" dirty="0" smtClean="0"/>
          </a:p>
          <a:p>
            <a:pPr algn="ctr">
              <a:buFont typeface="Wingdings" pitchFamily="2" charset="2"/>
              <a:buNone/>
            </a:pPr>
            <a:r>
              <a:rPr lang="ru-RU" b="1" dirty="0" smtClean="0"/>
              <a:t>Для развития мелкой моторики руки разработано много интересных методов и приемов, используются разнообразные стимулирующие материалы.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19458" name="Picture 2" descr="C:\Users\user\Desktop\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1285875"/>
            <a:ext cx="5286375" cy="3509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sz="quarter" idx="1"/>
          </p:nvPr>
        </p:nvSpPr>
        <p:spPr>
          <a:xfrm>
            <a:off x="1142976" y="1142983"/>
            <a:ext cx="6781824" cy="3643339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dirty="0" smtClean="0"/>
              <a:t> </a:t>
            </a:r>
            <a:r>
              <a:rPr lang="ru-RU" b="1" dirty="0" smtClean="0"/>
              <a:t>Например, в Китае распространены упражнения ладоней с камнями и металлическими шарами. В Японии широко используются упражнения для ладоней и пальцев с грецкими орехами. Талантом нашей народной педагогики созданы игры «Ладушки», «Сорока - белобока», «Коза рогатая» и др.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Нетрадиционные техники рисования</a:t>
            </a:r>
            <a:endParaRPr lang="ru-RU" sz="4000" dirty="0"/>
          </a:p>
        </p:txBody>
      </p:sp>
      <p:sp>
        <p:nvSpPr>
          <p:cNvPr id="21505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dirty="0" smtClean="0"/>
              <a:t>это способы создания нового, оригинального произведения искусства, в котором гармонирует все: и цвет, и линия, и сюжет. </a:t>
            </a:r>
          </a:p>
          <a:p>
            <a:pPr algn="ctr"/>
            <a:endParaRPr lang="ru-RU" b="1" dirty="0" smtClean="0"/>
          </a:p>
        </p:txBody>
      </p:sp>
      <p:pic>
        <p:nvPicPr>
          <p:cNvPr id="7" name="Содержимое 6" descr="SANY0130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928795" y="2799537"/>
            <a:ext cx="4429156" cy="3844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6781824" cy="654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Коллективная работа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ANY012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214422"/>
            <a:ext cx="5572164" cy="530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25"/>
            <a:ext cx="7467600" cy="6045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dirty="0" smtClean="0"/>
              <a:t>Поэтому </a:t>
            </a:r>
            <a:r>
              <a:rPr lang="ru-RU" sz="2800" b="1" dirty="0" smtClean="0">
                <a:solidFill>
                  <a:srgbClr val="C00000"/>
                </a:solidFill>
              </a:rPr>
              <a:t>цель</a:t>
            </a:r>
            <a:r>
              <a:rPr lang="ru-RU" sz="2800" b="1" dirty="0" smtClean="0"/>
              <a:t> моей работы:</a:t>
            </a:r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</p:txBody>
      </p:sp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928688" y="571500"/>
            <a:ext cx="6858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 dirty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Цель:</a:t>
            </a:r>
            <a:r>
              <a:rPr lang="ru-RU" sz="2800" dirty="0">
                <a:latin typeface="Calibri" pitchFamily="34" charset="0"/>
              </a:rPr>
              <a:t>  </a:t>
            </a:r>
            <a:r>
              <a:rPr lang="ru-RU" sz="2400" b="1" dirty="0">
                <a:latin typeface="Calibri" pitchFamily="34" charset="0"/>
              </a:rPr>
              <a:t>Развитие мелкой моторики пальцев рук через организованную деятельность: нетрадиционное рисование.</a:t>
            </a:r>
          </a:p>
          <a:p>
            <a:r>
              <a:rPr lang="ru-RU" sz="2400" b="1" dirty="0">
                <a:latin typeface="Calibri" pitchFamily="34" charset="0"/>
              </a:rPr>
              <a:t> 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Задачи: </a:t>
            </a:r>
          </a:p>
          <a:p>
            <a:pPr algn="ctr"/>
            <a:r>
              <a:rPr lang="ru-RU" sz="2400" b="1" dirty="0">
                <a:latin typeface="Calibri" pitchFamily="34" charset="0"/>
              </a:rPr>
              <a:t>-развивать мелкую моторику кистей рук  и тактильное восприятие;</a:t>
            </a:r>
          </a:p>
          <a:p>
            <a:pPr algn="ctr"/>
            <a:r>
              <a:rPr lang="ru-RU" sz="2400" b="1" dirty="0">
                <a:latin typeface="Calibri" pitchFamily="34" charset="0"/>
              </a:rPr>
              <a:t>-обогащать словарный запас детей;</a:t>
            </a:r>
          </a:p>
          <a:p>
            <a:pPr algn="ctr"/>
            <a:r>
              <a:rPr lang="ru-RU" sz="2400" b="1" dirty="0">
                <a:latin typeface="Calibri" pitchFamily="34" charset="0"/>
              </a:rPr>
              <a:t>-учить рисовать нетрадиционными способами;</a:t>
            </a:r>
          </a:p>
          <a:p>
            <a:pPr algn="ctr"/>
            <a:r>
              <a:rPr lang="ru-RU" sz="2400" b="1" dirty="0">
                <a:latin typeface="Calibri" pitchFamily="34" charset="0"/>
              </a:rPr>
              <a:t>-создавать условия для проявления творчества ребёнка;</a:t>
            </a:r>
          </a:p>
          <a:p>
            <a:pPr algn="ctr"/>
            <a:r>
              <a:rPr lang="ru-RU" sz="2400" b="1" dirty="0">
                <a:latin typeface="Calibri" pitchFamily="34" charset="0"/>
              </a:rPr>
              <a:t>-формировать способность получать радость от творчества.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1151</TotalTime>
  <Words>577</Words>
  <Application>Microsoft Office PowerPoint</Application>
  <PresentationFormat>Экран (4:3)</PresentationFormat>
  <Paragraphs>82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Эркер</vt:lpstr>
      <vt:lpstr>  «Развитие мелкой моторики рук     у детей дошкольного  возраста средствами нетрадиционного рисования»</vt:lpstr>
      <vt:lpstr>Слайд 2</vt:lpstr>
      <vt:lpstr>Слайд 3</vt:lpstr>
      <vt:lpstr>Слайд 4</vt:lpstr>
      <vt:lpstr>Слайд 5</vt:lpstr>
      <vt:lpstr>Слайд 6</vt:lpstr>
      <vt:lpstr>Нетрадиционные техники рисования</vt:lpstr>
      <vt:lpstr>Коллективная работа</vt:lpstr>
      <vt:lpstr>Слайд 9</vt:lpstr>
      <vt:lpstr>Слайд 10</vt:lpstr>
      <vt:lpstr>Нетрадиционное рисование</vt:lpstr>
      <vt:lpstr>Рисование пальчиками.</vt:lpstr>
      <vt:lpstr>Слайд 13</vt:lpstr>
      <vt:lpstr>Слайд 14</vt:lpstr>
      <vt:lpstr>Рисование печатями из поролона</vt:lpstr>
      <vt:lpstr>Печатки из поролона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разнообразные изоматериалы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мелкой моторики рук у детей 3-4 лет средствами нетрадиционного рисования»</dc:title>
  <dc:creator>Дима</dc:creator>
  <cp:lastModifiedBy>Danil</cp:lastModifiedBy>
  <cp:revision>136</cp:revision>
  <dcterms:created xsi:type="dcterms:W3CDTF">2013-03-16T02:26:59Z</dcterms:created>
  <dcterms:modified xsi:type="dcterms:W3CDTF">2018-01-08T14:26:28Z</dcterms:modified>
</cp:coreProperties>
</file>