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79" r:id="rId2"/>
    <p:sldId id="273" r:id="rId3"/>
    <p:sldId id="296" r:id="rId4"/>
    <p:sldId id="297" r:id="rId5"/>
    <p:sldId id="298" r:id="rId6"/>
    <p:sldId id="299" r:id="rId7"/>
    <p:sldId id="314" r:id="rId8"/>
    <p:sldId id="312" r:id="rId9"/>
    <p:sldId id="274" r:id="rId10"/>
    <p:sldId id="300" r:id="rId11"/>
    <p:sldId id="277" r:id="rId12"/>
    <p:sldId id="301" r:id="rId13"/>
    <p:sldId id="302" r:id="rId14"/>
    <p:sldId id="303" r:id="rId15"/>
    <p:sldId id="306" r:id="rId16"/>
    <p:sldId id="307" r:id="rId17"/>
    <p:sldId id="308" r:id="rId18"/>
    <p:sldId id="309" r:id="rId19"/>
    <p:sldId id="310" r:id="rId20"/>
    <p:sldId id="311" r:id="rId21"/>
    <p:sldId id="315" r:id="rId22"/>
    <p:sldId id="316" r:id="rId23"/>
    <p:sldId id="317" r:id="rId24"/>
    <p:sldId id="318" r:id="rId25"/>
    <p:sldId id="322" r:id="rId26"/>
    <p:sldId id="321" r:id="rId27"/>
    <p:sldId id="323" r:id="rId28"/>
    <p:sldId id="324" r:id="rId29"/>
    <p:sldId id="325" r:id="rId30"/>
    <p:sldId id="326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20" r:id="rId49"/>
    <p:sldId id="319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793" autoAdjust="0"/>
  </p:normalViewPr>
  <p:slideViewPr>
    <p:cSldViewPr>
      <p:cViewPr>
        <p:scale>
          <a:sx n="78" d="100"/>
          <a:sy n="78" d="100"/>
        </p:scale>
        <p:origin x="-1734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DD32F-98B5-4168-AB7C-1627E78103C7}" type="datetimeFigureOut">
              <a:rPr lang="ru-RU" smtClean="0"/>
              <a:pPr/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60F2D-CAB9-4DE8-BC16-DEF654FEDF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60F2D-CAB9-4DE8-BC16-DEF654FEDF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для шаблонов\луг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0"/>
            <a:ext cx="9126538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угадай\Синий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6429375"/>
            <a:ext cx="1214438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4346-CED5-4017-8452-17A32764A64C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0B66B-EB6E-4E94-96E4-0078CBB37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9D1CA-B58C-4451-B079-B0AC15EB3983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9FBF-E036-4BAC-BB1B-CFB708F7E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031C6-27C9-4D41-9366-AA9102F304DB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6CF22-20BD-4AC1-837E-FA371B477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1DD8A-88A2-4EF4-AC09-D9B04012AE01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058CB-7422-4955-B4EF-B8F58A164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E9219-3CC1-4817-A133-9D0DBA522BEF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5238-AA29-4BCB-9945-A0FF7430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DC9B-19AD-4812-91A6-1B8065587D54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3882-E263-4C75-B46F-988DB3AF2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3600F-68FF-4A18-9256-62B8E2FD47CD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2EAE0-423B-4D32-801E-8C9F822F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ECFE7-8977-4541-AE55-A553A995E90C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66644-69FE-4907-AA02-0C4B23E31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AFA3F-49B6-44C7-AF12-47CAC19F4651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A5CB9-52F0-4E96-B478-324CD8DEE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DB21F-D235-46EA-AC5A-BCBAB456AB58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9AFF-3304-4833-8E7F-CC85C06CE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Documents and Settings\Admin\Рабочий стол\для шаблонов\Копия луг.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840E04-5B8B-4A6E-B28B-A715277F5D91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4F2746-256B-4ECE-AA0E-CC3F4886E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486648" cy="3286148"/>
          </a:xfrm>
        </p:spPr>
        <p:txBody>
          <a:bodyPr/>
          <a:lstStyle/>
          <a:p>
            <a:r>
              <a:rPr lang="ru-RU" sz="4000" dirty="0" smtClean="0">
                <a:solidFill>
                  <a:srgbClr val="7030A0"/>
                </a:solidFill>
              </a:rPr>
              <a:t>Педагогический  проект по направлению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 «Основы безопасности и жизнедеятельности в ДОО»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«МОЯ БЕЗОПАСНОСТЬ»</a:t>
            </a:r>
            <a:r>
              <a:rPr lang="ru-RU" sz="4000" dirty="0" smtClean="0">
                <a:solidFill>
                  <a:srgbClr val="7030A0"/>
                </a:solidFill>
              </a:rPr>
              <a:t/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2младшая группа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3857628"/>
            <a:ext cx="3969232" cy="2500330"/>
          </a:xfrm>
        </p:spPr>
        <p:txBody>
          <a:bodyPr/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Подготовила воспитатель 1 квалификационной категории: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</a:rPr>
              <a:t>Терновская О.С.</a:t>
            </a:r>
          </a:p>
          <a:p>
            <a:pPr algn="r"/>
            <a:r>
              <a:rPr lang="ru-RU" sz="2400" b="1" dirty="0" smtClean="0">
                <a:solidFill>
                  <a:schemeClr val="tx1"/>
                </a:solidFill>
              </a:rPr>
              <a:t>МКОУ СОШ №4 дошкольные группы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60648"/>
            <a:ext cx="73871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8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28604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642918"/>
            <a:ext cx="90011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Методы и приёмы: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Практические: подвижные и дидактические игры, игры - ситуации.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Наглядные: демонстрация иллюстраций по правилам безопасности.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Словесные: ситуативные разговоры, прослушивание.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Участники проекта: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воспитатели, дети второй младшей группы, родители воспитанников.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Сформировать представление у детей о безопасном поведении на дороге, в природе и в собственной жизнедеятельности.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Знание и применение на практике правил безопасного поведения на улице, в быту.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Пополнение словарного запаса детей;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 Вовлечение родителей в совместную деятельность.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086724" cy="1143008"/>
          </a:xfrm>
        </p:spPr>
        <p:txBody>
          <a:bodyPr/>
          <a:lstStyle/>
          <a:p>
            <a:r>
              <a:rPr lang="ru-RU" sz="2800" b="1" dirty="0">
                <a:solidFill>
                  <a:schemeClr val="hlink"/>
                </a:solidFill>
              </a:rPr>
              <a:t/>
            </a:r>
            <a:br>
              <a:rPr lang="ru-RU" sz="2800" b="1" dirty="0">
                <a:solidFill>
                  <a:schemeClr val="hlink"/>
                </a:solidFill>
              </a:rPr>
            </a:br>
            <a:endParaRPr lang="ru-RU" sz="5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 этап: Подготовительный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sz="2800" dirty="0" smtClean="0"/>
              <a:t>1.Формулирование проблемы.</a:t>
            </a:r>
          </a:p>
          <a:p>
            <a:pPr>
              <a:buNone/>
            </a:pPr>
            <a:r>
              <a:rPr lang="ru-RU" sz="2800" dirty="0" smtClean="0"/>
              <a:t> 2.Определение актуальности, цели и задач.</a:t>
            </a:r>
          </a:p>
          <a:p>
            <a:pPr>
              <a:buNone/>
            </a:pPr>
            <a:r>
              <a:rPr lang="ru-RU" sz="2800" dirty="0" smtClean="0"/>
              <a:t> 3.Подбор методической и художественной литературы.</a:t>
            </a:r>
          </a:p>
          <a:p>
            <a:pPr>
              <a:buNone/>
            </a:pPr>
            <a:r>
              <a:rPr lang="ru-RU" sz="2800" dirty="0" smtClean="0"/>
              <a:t> 4.Подготовка бесед по данному возрасту.</a:t>
            </a:r>
          </a:p>
          <a:p>
            <a:pPr>
              <a:buNone/>
            </a:pPr>
            <a:r>
              <a:rPr lang="ru-RU" sz="2800" dirty="0" smtClean="0"/>
              <a:t> 5.Подготовка и разработка игр и игровых ситуаций по теме.</a:t>
            </a:r>
          </a:p>
          <a:p>
            <a:endParaRPr lang="ru-RU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Реализация каждой определенной темы проходит через три этапа: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32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1500174"/>
            <a:ext cx="8501122" cy="466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 этап: Основной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1.Организация предметно-развивающей среды.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2.Проведение ситуативных игр в группе и на прогулке.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3.Индивидуальная работа с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4.Подвижные игры.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5.Пальчиковые игры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6.Чтение художественной литературы.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7.Беседы.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8.Продуктивная деятельность детей совместно с воспитателем(аппликация).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9. Продуктивная деятельность родителей (рисование, оформление уголка безопасности).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57158" y="1643050"/>
            <a:ext cx="842968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 этап: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Заключительный: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Оформление уголка «Безопасность жизни детей».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Выставка поделок , изготовленных воспитателем с детьми.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3. Выставка рисунков детей, нарисованных совместно с родителями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15328" cy="571480"/>
          </a:xfrm>
        </p:spPr>
        <p:txBody>
          <a:bodyPr/>
          <a:lstStyle/>
          <a:p>
            <a:r>
              <a:rPr lang="ru-RU" b="1" dirty="0" smtClean="0"/>
              <a:t>План реализации проекта</a:t>
            </a:r>
            <a:endParaRPr lang="ru-RU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500042"/>
          <a:ext cx="8286809" cy="6129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13"/>
                <a:gridCol w="1385897"/>
                <a:gridCol w="1843101"/>
                <a:gridCol w="1614499"/>
                <a:gridCol w="1614499"/>
              </a:tblGrid>
              <a:tr h="916962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Дни проектной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/>
                        <a:t>Образовательные  задачи</a:t>
                      </a:r>
                      <a:endParaRPr lang="ru-RU" dirty="0"/>
                    </a:p>
                  </a:txBody>
                  <a:tcPr/>
                </a:tc>
              </a:tr>
              <a:tr h="5083830"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 smtClean="0"/>
                        <a:t>Понедельник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Педагогический проект  </a:t>
                      </a:r>
                      <a:r>
                        <a:rPr lang="ru-RU" sz="1200" b="1" dirty="0" smtClean="0"/>
                        <a:t>«Моя безопасность»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 algn="just">
                        <a:buAutoNum type="arabicPeriod"/>
                      </a:pPr>
                      <a:r>
                        <a:rPr lang="ru-RU" sz="1200" dirty="0" smtClean="0"/>
                        <a:t>Беседа</a:t>
                      </a:r>
                      <a:r>
                        <a:rPr lang="ru-RU" sz="1200" baseline="0" dirty="0" smtClean="0"/>
                        <a:t> «Незнакомец звонит в дверь»</a:t>
                      </a:r>
                    </a:p>
                    <a:p>
                      <a:pPr marL="228600" indent="-228600" algn="just">
                        <a:buAutoNum type="arabicPeriod"/>
                      </a:pPr>
                      <a:endParaRPr lang="ru-RU" sz="1200" baseline="0" dirty="0" smtClean="0"/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200" dirty="0" smtClean="0"/>
                        <a:t>Сюжетно-ролевая игра «Если рядом никого…»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200" dirty="0" smtClean="0"/>
                        <a:t>Д/и «Запоминаем имена родителей»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200" dirty="0" smtClean="0"/>
                        <a:t>Чтение сказки «Волк и семеро козлят»</a:t>
                      </a:r>
                    </a:p>
                    <a:p>
                      <a:pPr marL="228600" indent="-228600" algn="just">
                        <a:buAutoNum type="arabicPeriod"/>
                      </a:pPr>
                      <a:r>
                        <a:rPr lang="ru-RU" sz="1200" dirty="0" smtClean="0"/>
                        <a:t>Консультация для родителей </a:t>
                      </a:r>
                      <a:r>
                        <a:rPr lang="ru-RU" sz="1200" baseline="0" dirty="0" smtClean="0"/>
                        <a:t>  «Безопасность детей дома»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Рассмотреть и обсудить с детьми опасные ситуации возможных</a:t>
                      </a:r>
                      <a:r>
                        <a:rPr lang="ru-RU" sz="1200" baseline="0" dirty="0" smtClean="0"/>
                        <a:t> контактов с незнакомыми людьми на улице.</a:t>
                      </a:r>
                    </a:p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Продолжать учить правильно вести себя дома, когда вдруг останешься один.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Формировать представление о том, что нельзя открывать</a:t>
                      </a:r>
                      <a:r>
                        <a:rPr lang="ru-RU" sz="1200" baseline="0" dirty="0" smtClean="0"/>
                        <a:t> двери никому постороннему.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Актуализировать и дополнить представления  родителей  об опасности, которой ребенок может быть подвержен дома.  Познакомить родителей  с рекомендациями предотвращения опасных ситуаций.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Познавательное развитие.</a:t>
                      </a:r>
                    </a:p>
                    <a:p>
                      <a:pPr algn="just"/>
                      <a:r>
                        <a:rPr lang="ru-RU" sz="1200" dirty="0" smtClean="0"/>
                        <a:t>Речевое развитие.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4" y="571480"/>
          <a:ext cx="842965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930"/>
                <a:gridCol w="1685930"/>
                <a:gridCol w="1685930"/>
                <a:gridCol w="1685930"/>
                <a:gridCol w="1685930"/>
              </a:tblGrid>
              <a:tr h="11306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Дни проектной деятельности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Направления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Образовательные области</a:t>
                      </a:r>
                      <a:endParaRPr lang="ru-RU" dirty="0"/>
                    </a:p>
                  </a:txBody>
                  <a:tcPr/>
                </a:tc>
              </a:tr>
              <a:tr h="452058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Вторник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1" dirty="0" smtClean="0"/>
                        <a:t>Дорожная безопасность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Настольная игра «Какой это знак?»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Выполнение</a:t>
                      </a:r>
                      <a:r>
                        <a:rPr lang="ru-RU" sz="1200" baseline="0" dirty="0" smtClean="0"/>
                        <a:t> аппликаций «Светофор»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Игра «Путешествие по улице»</a:t>
                      </a:r>
                    </a:p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200" baseline="0" dirty="0" smtClean="0"/>
                        <a:t>Сюжетно-ролевая игра «Шофёры»</a:t>
                      </a:r>
                      <a:endParaRPr lang="ru-RU" sz="1200" dirty="0" smtClean="0"/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Пальчиковая игра «машина»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  Знакомить детей с некоторыми</a:t>
                      </a:r>
                      <a:r>
                        <a:rPr lang="ru-RU" sz="1200" baseline="0" dirty="0" smtClean="0"/>
                        <a:t> правилами передвижения пешеходов по улице. 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aseline="0" dirty="0" smtClean="0"/>
                        <a:t>Познакомить с понятиями «пешеход», «светофор»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  Формировать у детей умение брать на себя различные роли в соответствии с сюжетом игры, использовать предметы-заместители, на правах участника игры. Способствовать  развитию сюжета, стимулировать применение детьми личного опыта и представлений.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Речевое развитие.</a:t>
                      </a:r>
                    </a:p>
                    <a:p>
                      <a:r>
                        <a:rPr lang="ru-RU" sz="1200" dirty="0" smtClean="0"/>
                        <a:t>Художественно эстетическое развитие.</a:t>
                      </a:r>
                    </a:p>
                    <a:p>
                      <a:r>
                        <a:rPr lang="ru-RU" sz="1200" dirty="0" smtClean="0"/>
                        <a:t>Физическое развитие.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6"/>
          <a:ext cx="8286805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7361"/>
                <a:gridCol w="1657361"/>
                <a:gridCol w="1657361"/>
                <a:gridCol w="1657361"/>
                <a:gridCol w="165736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Дни проектной деятельности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задачи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Знакомить  с правилами</a:t>
                      </a:r>
                      <a:r>
                        <a:rPr lang="ru-RU" sz="1200" baseline="0" dirty="0" smtClean="0"/>
                        <a:t> безопасного поведения на улице.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Формировать игровой и социальный опыт детей, учить различать и называть автомобили, основные части машин.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учить наклеивать круги на прямоугольник, соблюдая очередность наклеивания цветов </a:t>
                      </a:r>
                      <a:r>
                        <a:rPr lang="ru-RU" sz="1200" i="1" dirty="0" smtClean="0"/>
                        <a:t>(красный, желтый, зеленый)</a:t>
                      </a:r>
                      <a:r>
                        <a:rPr lang="ru-RU" sz="1200" dirty="0" smtClean="0"/>
                        <a:t>; формировать представления о безопасности пешеходов на дороге; закреплять знания об основных цветах </a:t>
                      </a:r>
                      <a:r>
                        <a:rPr lang="ru-RU" sz="1200" i="1" dirty="0" smtClean="0"/>
                        <a:t>(красный, желтый, зеленый)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714488"/>
          <a:ext cx="8286809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13"/>
                <a:gridCol w="1457335"/>
                <a:gridCol w="1771663"/>
                <a:gridCol w="1614499"/>
                <a:gridCol w="1614499"/>
              </a:tblGrid>
              <a:tr h="62864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Дни проектной деятельности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задачи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Пожарная безопасность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Чтение произведения С. Маршака «Кошкин дом»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2. Подвижная игра «Потуши пожар»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Рассматривание иллюстраций  Ю. Васнецова «Кошкин дом»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Игра «Тому кто справа улыбнись»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Д/ и «Чем можно потушить  огонь»</a:t>
                      </a:r>
                    </a:p>
                    <a:p>
                      <a:pPr marL="228600" indent="-228600">
                        <a:buNone/>
                      </a:pPr>
                      <a:r>
                        <a:rPr lang="ru-RU" sz="1200" baseline="0" dirty="0" smtClean="0"/>
                        <a:t>       Д/ и «Назови огнеопасные предметы»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Продолжать знакомить детей с таким явлением,</a:t>
                      </a:r>
                      <a:r>
                        <a:rPr lang="ru-RU" sz="1200" baseline="0" dirty="0" smtClean="0"/>
                        <a:t> как пожар;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Воспитывать уверенность в своих  действиях.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Обогатить словарь детей новыми понятиями и словами.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Воспитывать желание прийти на помощь попавшему в беду.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Учить детей дружить.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Формировать у детей представления о огнеопасных предметах»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Речевое развитие.</a:t>
                      </a:r>
                    </a:p>
                    <a:p>
                      <a:r>
                        <a:rPr lang="ru-RU" sz="1200" dirty="0" smtClean="0"/>
                        <a:t>Физическое развитие.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785794"/>
          <a:ext cx="7858179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1571636"/>
                <a:gridCol w="1643074"/>
                <a:gridCol w="1614498"/>
                <a:gridCol w="1457335"/>
              </a:tblGrid>
              <a:tr h="831491">
                <a:tc>
                  <a:txBody>
                    <a:bodyPr/>
                    <a:lstStyle/>
                    <a:p>
                      <a:r>
                        <a:rPr lang="ru-RU" dirty="0" smtClean="0"/>
                        <a:t>Дни проектной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задачи</a:t>
                      </a:r>
                      <a:endParaRPr lang="ru-RU" dirty="0"/>
                    </a:p>
                  </a:txBody>
                  <a:tcPr/>
                </a:tc>
              </a:tr>
              <a:tr h="4240607">
                <a:tc>
                  <a:txBody>
                    <a:bodyPr/>
                    <a:lstStyle/>
                    <a:p>
                      <a:r>
                        <a:rPr lang="ru-RU" dirty="0" smtClean="0"/>
                        <a:t>Четверг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Безопасное общение с животными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Игра-беседа</a:t>
                      </a:r>
                      <a:r>
                        <a:rPr lang="ru-RU" sz="1200" baseline="0" dirty="0" smtClean="0"/>
                        <a:t> «Контакты с животными»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Беседа «Кошка и собака </a:t>
                      </a:r>
                      <a:r>
                        <a:rPr lang="ru-RU" sz="1200" baseline="0" smtClean="0"/>
                        <a:t>наши соседи»</a:t>
                      </a:r>
                      <a:endParaRPr lang="ru-RU" sz="1200" baseline="0" dirty="0" smtClean="0"/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3 Ситуативная игра «Мой любимый котик»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Пальчиковая игра «Котик»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Объяснить</a:t>
                      </a:r>
                      <a:r>
                        <a:rPr lang="ru-RU" sz="1200" baseline="0" dirty="0" smtClean="0"/>
                        <a:t> детям, что контакты с животными иногда могут быть опасными. Рассказать и закрепить правила поведения с домашними животными и бездомными. Воспитывать сочувствие к бездомным животным и бережное отношение к своим домашним любимцам.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Учить себя вести правильно в проблемных ситуациях. Дружелюбно относиться  к сверстникам.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Познавательное</a:t>
                      </a:r>
                      <a:r>
                        <a:rPr lang="ru-RU" sz="1200" baseline="0" dirty="0" smtClean="0"/>
                        <a:t> развитие. </a:t>
                      </a:r>
                    </a:p>
                    <a:p>
                      <a:r>
                        <a:rPr lang="ru-RU" sz="1200" baseline="0" dirty="0" smtClean="0"/>
                        <a:t>Речевое развитие.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357166"/>
          <a:ext cx="7991966" cy="628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7"/>
                <a:gridCol w="1562545"/>
                <a:gridCol w="1643074"/>
                <a:gridCol w="1580727"/>
                <a:gridCol w="1633983"/>
              </a:tblGrid>
              <a:tr h="1071570">
                <a:tc>
                  <a:txBody>
                    <a:bodyPr/>
                    <a:lstStyle/>
                    <a:p>
                      <a:r>
                        <a:rPr lang="ru-RU" dirty="0" smtClean="0"/>
                        <a:t>Дни</a:t>
                      </a:r>
                      <a:r>
                        <a:rPr lang="ru-RU" baseline="0" dirty="0" smtClean="0"/>
                        <a:t> проектной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задачи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Пятница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Безопасность</a:t>
                      </a:r>
                      <a:r>
                        <a:rPr lang="ru-RU" sz="1200" baseline="0" dirty="0" smtClean="0"/>
                        <a:t> в помещении. Предметы быта.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200" dirty="0" smtClean="0"/>
                        <a:t>Беседа</a:t>
                      </a:r>
                      <a:r>
                        <a:rPr lang="ru-RU" sz="1200" baseline="0" dirty="0" smtClean="0"/>
                        <a:t> «Опасные предметы дома» (рассматривание иллюстраций)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Д/и «Опасные предметы в быту»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Д/и «Уроки безопасности»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Выставка рисунков детей, нарисованных совместно с родителями «Будь осторожен»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Оформление совместно с родителями уголка «Безопасность жизни детей»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1200" baseline="0" dirty="0" smtClean="0"/>
                        <a:t>Рассматривание иллюстраций Е. Рачева к русской народной сказке «Волк и семеро козлят»</a:t>
                      </a:r>
                    </a:p>
                    <a:p>
                      <a:pPr marL="228600" indent="-228600">
                        <a:buAutoNum type="arabicPeriod"/>
                      </a:pPr>
                      <a:endParaRPr lang="ru-RU" sz="1200" baseline="0" dirty="0" smtClean="0"/>
                    </a:p>
                    <a:p>
                      <a:pPr marL="228600" indent="-228600">
                        <a:buNone/>
                      </a:pP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Знакомить детей с электроприборами,</a:t>
                      </a:r>
                      <a:r>
                        <a:rPr lang="ru-RU" sz="1200" baseline="0" dirty="0" smtClean="0"/>
                        <a:t> и их назначением и правилами пользования. Объяснить, что пользоваться электроприборами могут только взрослые.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Показать родителям важность изучения правил безопасности для детей, помочь выявить черты характера и поведенческие особенности, которые могут стать причиной попадания в опасные  ситуации. Выбрать оптимальные меры обеспечения безопасности поведения.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Познавательное</a:t>
                      </a:r>
                      <a:r>
                        <a:rPr lang="ru-RU" sz="1200" baseline="0" dirty="0" smtClean="0"/>
                        <a:t> развитие.</a:t>
                      </a:r>
                    </a:p>
                    <a:p>
                      <a:r>
                        <a:rPr lang="ru-RU" sz="1200" baseline="0" dirty="0" smtClean="0"/>
                        <a:t>Художественно – эстетическое.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142984"/>
            <a:ext cx="5357850" cy="5286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altLang="ru-RU" sz="2800" b="1" dirty="0" smtClean="0">
              <a:solidFill>
                <a:srgbClr val="201F10"/>
              </a:solidFill>
            </a:endParaRPr>
          </a:p>
          <a:p>
            <a:pPr>
              <a:spcBef>
                <a:spcPct val="0"/>
              </a:spcBef>
            </a:pPr>
            <a:r>
              <a:rPr lang="ru-RU" sz="2800" dirty="0" smtClean="0"/>
              <a:t>К. Д. Ушинский писал, что «образование уменьшает число опасностей, угрожающих нашей жизни, уменьшает число причин страха и, давая возможность измерить опасность и определить ее последствия, уменьшает напряженность страха ввиду этих опасностей».</a:t>
            </a:r>
            <a:endParaRPr lang="ru-RU" sz="2800" dirty="0"/>
          </a:p>
        </p:txBody>
      </p:sp>
      <p:pic>
        <p:nvPicPr>
          <p:cNvPr id="4" name="Picture 2" descr="C:\Documents and Settings\Katia\Мои документы\Мои рисунки\foto_92084.jpg"/>
          <p:cNvPicPr>
            <a:picLocks noChangeAspect="1" noChangeArrowheads="1"/>
          </p:cNvPicPr>
          <p:nvPr/>
        </p:nvPicPr>
        <p:blipFill>
          <a:blip r:embed="rId2" cstate="print"/>
          <a:srcRect b="11119"/>
          <a:stretch>
            <a:fillRect/>
          </a:stretch>
        </p:blipFill>
        <p:spPr bwMode="auto">
          <a:xfrm>
            <a:off x="5786446" y="2428868"/>
            <a:ext cx="3076575" cy="3387725"/>
          </a:xfrm>
          <a:prstGeom prst="rect">
            <a:avLst/>
          </a:prstGeom>
          <a:noFill/>
          <a:ln w="9525">
            <a:solidFill>
              <a:srgbClr val="FF7C80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397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348" y="1571612"/>
          <a:ext cx="7929615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923"/>
                <a:gridCol w="1585923"/>
                <a:gridCol w="1585923"/>
                <a:gridCol w="1585923"/>
                <a:gridCol w="158592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Дни проектной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Образовательные задачи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7. </a:t>
                      </a:r>
                      <a:r>
                        <a:rPr lang="ru-RU" sz="1200" baseline="0" dirty="0" smtClean="0"/>
                        <a:t>Игра -инсценировка по сказке «Волк и семеро козлят»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/>
                        <a:t>Учить понимать и передавать и передавать  эмоциональное состояние героев.</a:t>
                      </a:r>
                      <a:r>
                        <a:rPr lang="ru-RU" sz="1200" baseline="0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Подвести к пониманию причин возникновения опасной ситуации.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Познакомить с моделями опасного поведения в подобных случаях.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/>
                        <a:t>Вызвать у детей эмоциональный отклик на рисунки. Учить видеть манеры особенности художника.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71504"/>
          </a:xfrm>
        </p:spPr>
        <p:txBody>
          <a:bodyPr/>
          <a:lstStyle/>
          <a:p>
            <a:r>
              <a:rPr lang="ru-RU" sz="4000" b="1" dirty="0" smtClean="0"/>
              <a:t>Результаты реализации</a:t>
            </a:r>
            <a:br>
              <a:rPr lang="ru-RU" sz="4000" b="1" dirty="0" smtClean="0"/>
            </a:br>
            <a:r>
              <a:rPr lang="ru-RU" sz="4000" b="1" dirty="0" smtClean="0"/>
              <a:t> проекта </a:t>
            </a:r>
            <a:br>
              <a:rPr lang="ru-RU" sz="4000" b="1" dirty="0" smtClean="0"/>
            </a:b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Расширились знания детей о правилах безопасного поведения.</a:t>
            </a:r>
          </a:p>
          <a:p>
            <a:r>
              <a:rPr lang="ru-RU" sz="2000" dirty="0" smtClean="0"/>
              <a:t> Проявился устойчивый познавательный интерес к ситуативным играм. </a:t>
            </a:r>
          </a:p>
          <a:p>
            <a:r>
              <a:rPr lang="ru-RU" sz="2000" dirty="0" smtClean="0"/>
              <a:t>Возросли умения осознанно выбирать предметы для безопасных игр. </a:t>
            </a:r>
          </a:p>
          <a:p>
            <a:r>
              <a:rPr lang="ru-RU" sz="2000" dirty="0" smtClean="0"/>
              <a:t>Проявилась способность к взаимопомощи. </a:t>
            </a:r>
          </a:p>
          <a:p>
            <a:r>
              <a:rPr lang="ru-RU" sz="2000" dirty="0" smtClean="0"/>
              <a:t>Активизировалась заинтересованность родителей в реализации проекта. </a:t>
            </a:r>
          </a:p>
          <a:p>
            <a:r>
              <a:rPr lang="ru-RU" sz="2000" dirty="0" smtClean="0"/>
              <a:t>Проведена рекомендация для родителей: «Безопасность жизни в семье». </a:t>
            </a:r>
          </a:p>
          <a:p>
            <a:r>
              <a:rPr lang="ru-RU" sz="2000" smtClean="0"/>
              <a:t>Организована </a:t>
            </a:r>
            <a:r>
              <a:rPr lang="ru-RU" sz="2000" dirty="0" smtClean="0"/>
              <a:t>выставка поделок из бумаги, изготовленных воспитателем с детьми.</a:t>
            </a:r>
          </a:p>
          <a:p>
            <a:r>
              <a:rPr lang="ru-RU" sz="2000" dirty="0" smtClean="0"/>
              <a:t>Организована выставка рисунков, выполненных родителями с детьми.  </a:t>
            </a:r>
          </a:p>
          <a:p>
            <a:r>
              <a:rPr lang="ru-RU" sz="2000" dirty="0" smtClean="0"/>
              <a:t>Силами родителей оформлен уголок «Безопасность жизни детей».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Итак, можно сделать </a:t>
            </a:r>
            <a:r>
              <a:rPr lang="ru-RU" sz="2400" b="1" u="sng" dirty="0" smtClean="0"/>
              <a:t>выводы,</a:t>
            </a:r>
            <a:r>
              <a:rPr lang="ru-RU" sz="2400" dirty="0" smtClean="0"/>
              <a:t> что для проведения  проекта по “Основам безопасности жизнедеятельности дошкольников в ДОО»,можно использовать разнообразные методические приемы:</a:t>
            </a:r>
          </a:p>
          <a:p>
            <a:pPr>
              <a:buNone/>
            </a:pPr>
            <a:r>
              <a:rPr lang="ru-RU" sz="2400" dirty="0" smtClean="0"/>
              <a:t>      • беседы,</a:t>
            </a:r>
          </a:p>
          <a:p>
            <a:pPr>
              <a:buNone/>
            </a:pPr>
            <a:r>
              <a:rPr lang="ru-RU" sz="2400" dirty="0" smtClean="0"/>
              <a:t>      • наглядность,</a:t>
            </a:r>
          </a:p>
          <a:p>
            <a:pPr>
              <a:buNone/>
            </a:pPr>
            <a:r>
              <a:rPr lang="ru-RU" sz="2400" dirty="0" smtClean="0"/>
              <a:t>      • сюжеты из жизни,</a:t>
            </a:r>
          </a:p>
          <a:p>
            <a:pPr>
              <a:buNone/>
            </a:pPr>
            <a:r>
              <a:rPr lang="ru-RU" sz="2400" dirty="0" smtClean="0"/>
              <a:t>      • художественные произведения,</a:t>
            </a:r>
          </a:p>
          <a:p>
            <a:pPr>
              <a:buNone/>
            </a:pPr>
            <a:r>
              <a:rPr lang="ru-RU" sz="2400" dirty="0" smtClean="0"/>
              <a:t>      • игры,</a:t>
            </a:r>
          </a:p>
          <a:p>
            <a:pPr>
              <a:buNone/>
            </a:pPr>
            <a:r>
              <a:rPr lang="ru-RU" sz="2400" dirty="0" smtClean="0"/>
              <a:t>      • рисование и аппликации на различные темы.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778674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Каждому нужно знать правила поведения в экстремальных ситуациях и научиться самостоятельно, принимать решения и тогда не случиться беды.</a:t>
            </a:r>
          </a:p>
          <a:p>
            <a:pPr algn="just"/>
            <a:r>
              <a:rPr lang="ru-RU" sz="2400" dirty="0" smtClean="0"/>
              <a:t>Но нужно помнить, что главное – это личный пример родителей, воспитателей и просто взрослых людей. </a:t>
            </a:r>
          </a:p>
          <a:p>
            <a:pPr algn="just"/>
            <a:r>
              <a:rPr lang="ru-RU" sz="2400" dirty="0" smtClean="0"/>
              <a:t>Я убедилась, что целенаправленная работа по данному проекту дает, несомненно, положительные результаты.</a:t>
            </a:r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  <a:p>
            <a:pPr algn="just"/>
            <a:endParaRPr lang="ru-RU" sz="2400" dirty="0" smtClean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14348" y="3929066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Решение: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Данное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направление работы должно всегда находиться в поле пристального внимания педагогов, родителей,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значит, необходим дальнейший поиск и совершенствование в организации работы по профилактике основ безопасности у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00066"/>
          </a:xfrm>
        </p:spPr>
        <p:txBody>
          <a:bodyPr/>
          <a:lstStyle/>
          <a:p>
            <a:r>
              <a:rPr lang="ru-RU" sz="5400" b="1" dirty="0" smtClean="0"/>
              <a:t>Список литературы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01080" cy="5340369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 </a:t>
            </a:r>
            <a:r>
              <a:rPr lang="ru-RU" sz="2000" b="1" dirty="0" smtClean="0"/>
              <a:t>1. </a:t>
            </a:r>
            <a:r>
              <a:rPr lang="ru-RU" sz="2000" dirty="0" smtClean="0"/>
              <a:t>Формирование культуры безопасного поведения у детей 3-7 лет: «Азбука безопасности», конспекты занятий, игры/</a:t>
            </a:r>
            <a:r>
              <a:rPr lang="ru-RU" sz="2000" dirty="0" err="1" smtClean="0"/>
              <a:t>авт.-сост.Н.В.Коломиец.-Волгоград</a:t>
            </a:r>
            <a:r>
              <a:rPr lang="ru-RU" sz="2000" dirty="0" smtClean="0"/>
              <a:t>: Учитель,2011.</a:t>
            </a:r>
          </a:p>
          <a:p>
            <a:pPr lvl="0">
              <a:buNone/>
            </a:pPr>
            <a:r>
              <a:rPr lang="ru-RU" sz="2000" b="1" dirty="0" smtClean="0"/>
              <a:t>2. </a:t>
            </a:r>
            <a:r>
              <a:rPr lang="ru-RU" sz="2000" dirty="0" smtClean="0"/>
              <a:t>Основы безопасности жизнедеятельности детей дошкольного возраста. Беседы. </a:t>
            </a:r>
            <a:r>
              <a:rPr lang="ru-RU" sz="2000" dirty="0" err="1" smtClean="0"/>
              <a:t>Игры-СПб.:ООО</a:t>
            </a:r>
            <a:r>
              <a:rPr lang="ru-RU" sz="2000" dirty="0" smtClean="0"/>
              <a:t> «ИЗДАТЕЛЬСТВО» «ДЕТСТВО-ПРЕСС»,2010.</a:t>
            </a:r>
          </a:p>
          <a:p>
            <a:pPr lvl="0">
              <a:buNone/>
            </a:pPr>
            <a:r>
              <a:rPr lang="ru-RU" sz="2000" b="1" dirty="0" smtClean="0"/>
              <a:t>3. </a:t>
            </a:r>
            <a:r>
              <a:rPr lang="ru-RU" sz="2000" dirty="0" smtClean="0"/>
              <a:t>Авдеева Н. Н. и др. «Безопасность глазами ребенка»</a:t>
            </a:r>
          </a:p>
          <a:p>
            <a:pPr lvl="0">
              <a:buNone/>
            </a:pPr>
            <a:r>
              <a:rPr lang="ru-RU" sz="2000" b="1" dirty="0" smtClean="0"/>
              <a:t>4. </a:t>
            </a:r>
            <a:r>
              <a:rPr lang="ru-RU" sz="2000" dirty="0" smtClean="0"/>
              <a:t>Авдеева Н.Н., </a:t>
            </a:r>
            <a:r>
              <a:rPr lang="ru-RU" sz="2000" dirty="0" err="1" smtClean="0"/>
              <a:t>Стёркина</a:t>
            </a:r>
            <a:r>
              <a:rPr lang="ru-RU" sz="2000" dirty="0" smtClean="0"/>
              <a:t> Р.Б. «Безопасность». -СПб.: «Детство -Пресс», 2004. –144 с</a:t>
            </a:r>
          </a:p>
          <a:p>
            <a:pPr lvl="0">
              <a:buNone/>
            </a:pPr>
            <a:r>
              <a:rPr lang="ru-RU" sz="2000" b="1" dirty="0" smtClean="0"/>
              <a:t>5</a:t>
            </a:r>
            <a:r>
              <a:rPr lang="ru-RU" sz="2000" dirty="0" smtClean="0"/>
              <a:t>. Л. Л. Тимофеева «Формирование культуры безопасности» ООО «Издательство» «</a:t>
            </a:r>
            <a:r>
              <a:rPr lang="ru-RU" sz="2000" dirty="0" err="1" smtClean="0"/>
              <a:t>Детство-Прес</a:t>
            </a:r>
            <a:r>
              <a:rPr lang="ru-RU" sz="2000" dirty="0" smtClean="0"/>
              <a:t>»,2016</a:t>
            </a:r>
          </a:p>
          <a:p>
            <a:pPr lvl="0">
              <a:buNone/>
            </a:pPr>
            <a:endParaRPr lang="ru-RU" sz="2000" dirty="0" smtClean="0"/>
          </a:p>
          <a:p>
            <a:pPr lvl="0">
              <a:buNone/>
            </a:pPr>
            <a:r>
              <a:rPr lang="ru-RU" sz="2000" b="1" dirty="0" smtClean="0"/>
              <a:t>6. </a:t>
            </a:r>
            <a:r>
              <a:rPr lang="ru-RU" sz="2000" dirty="0" err="1" smtClean="0"/>
              <a:t>Старцева</a:t>
            </a:r>
            <a:r>
              <a:rPr lang="ru-RU" sz="2000" dirty="0" smtClean="0"/>
              <a:t> О.Ю. Школа дорожных </a:t>
            </a:r>
            <a:r>
              <a:rPr lang="ru-RU" sz="2000" dirty="0" err="1" smtClean="0"/>
              <a:t>наук.-М</a:t>
            </a:r>
            <a:r>
              <a:rPr lang="ru-RU" sz="2000" dirty="0" smtClean="0"/>
              <a:t>.: ООО «ТЦ Сфера», 2009, издание 2 –64 с</a:t>
            </a:r>
          </a:p>
          <a:p>
            <a:pPr lvl="0">
              <a:buNone/>
            </a:pPr>
            <a:r>
              <a:rPr lang="ru-RU" sz="2000" b="1" dirty="0" smtClean="0"/>
              <a:t>7. </a:t>
            </a:r>
            <a:r>
              <a:rPr lang="ru-RU" sz="2000" dirty="0" err="1" smtClean="0"/>
              <a:t>Саулина</a:t>
            </a:r>
            <a:r>
              <a:rPr lang="ru-RU" sz="2000" dirty="0" smtClean="0"/>
              <a:t> Т.Ф. Три сигнала </a:t>
            </a:r>
            <a:r>
              <a:rPr lang="ru-RU" sz="2000" dirty="0" err="1" smtClean="0"/>
              <a:t>светофора.-М</a:t>
            </a:r>
            <a:r>
              <a:rPr lang="ru-RU" sz="2000" dirty="0" smtClean="0"/>
              <a:t>.: «Просвещение», 1989 –64 с.</a:t>
            </a:r>
          </a:p>
          <a:p>
            <a:pPr>
              <a:buNone/>
            </a:pPr>
            <a:r>
              <a:rPr lang="ru-RU" sz="2000" b="1" dirty="0" smtClean="0"/>
              <a:t>8. </a:t>
            </a:r>
            <a:r>
              <a:rPr lang="ru-RU" sz="2000" dirty="0" err="1" smtClean="0"/>
              <a:t>Степененкова</a:t>
            </a:r>
            <a:r>
              <a:rPr lang="ru-RU" sz="2000" dirty="0" smtClean="0"/>
              <a:t> Э. Я., </a:t>
            </a:r>
            <a:r>
              <a:rPr lang="ru-RU" sz="2000" dirty="0" err="1" smtClean="0"/>
              <a:t>Филенко</a:t>
            </a:r>
            <a:r>
              <a:rPr lang="ru-RU" sz="2000" dirty="0" smtClean="0"/>
              <a:t> М. Ф. Дошкольникам о правилах дорожного движения. Пособие для воспитателя детского сада. – М. : Просвещение, 1979</a:t>
            </a:r>
            <a:endParaRPr lang="ru-RU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Чтоб здоровье сохранить,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Должны внимательными быть.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Выполняйте без промедленья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Правила дорожного движенья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Будь осторожен Дома и в Саду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Тогда не попадёшь в беду!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4572032"/>
          </a:xfrm>
        </p:spPr>
        <p:txBody>
          <a:bodyPr/>
          <a:lstStyle/>
          <a:p>
            <a:r>
              <a:rPr lang="ru-RU" sz="9600" b="1" i="1" dirty="0" smtClean="0">
                <a:solidFill>
                  <a:srgbClr val="FF0000"/>
                </a:solidFill>
              </a:rPr>
              <a:t>Наш </a:t>
            </a:r>
            <a:r>
              <a:rPr lang="ru-RU" sz="9600" b="1" i="1" dirty="0" err="1" smtClean="0">
                <a:solidFill>
                  <a:srgbClr val="FF0000"/>
                </a:solidFill>
              </a:rPr>
              <a:t>фотоотчёт</a:t>
            </a:r>
            <a:endParaRPr lang="ru-RU" sz="9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Понедельник: «Моя безопасность»</a:t>
            </a:r>
            <a:endParaRPr lang="ru-RU" sz="4000" dirty="0"/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«Моя безопасность»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8" name="Содержимое 7" descr="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Вторник : 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Дорожная безопасность»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76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776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417638"/>
          </a:xfrm>
        </p:spPr>
        <p:txBody>
          <a:bodyPr/>
          <a:lstStyle/>
          <a:p>
            <a:r>
              <a:rPr lang="ru-RU" b="1" dirty="0" smtClean="0"/>
              <a:t>Законодательная база по охране жизни и здоровья детей: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00200"/>
            <a:ext cx="8186766" cy="4829196"/>
          </a:xfrm>
        </p:spPr>
        <p:txBody>
          <a:bodyPr/>
          <a:lstStyle/>
          <a:p>
            <a:r>
              <a:rPr lang="ru-RU" sz="2000" dirty="0" smtClean="0">
                <a:cs typeface="Times New Roman" pitchFamily="18" charset="0"/>
              </a:rPr>
              <a:t>-Конвенция по правам ребенка, ст. 6, п. 1,2, ст.19;</a:t>
            </a:r>
          </a:p>
          <a:p>
            <a:r>
              <a:rPr lang="ru-RU" sz="2000" dirty="0" smtClean="0">
                <a:cs typeface="Times New Roman" pitchFamily="18" charset="0"/>
              </a:rPr>
              <a:t> -Конституция РФ, ст. 41, п. 3, ст.;</a:t>
            </a:r>
          </a:p>
          <a:p>
            <a:r>
              <a:rPr lang="ru-RU" sz="2000" dirty="0" smtClean="0">
                <a:cs typeface="Times New Roman" pitchFamily="18" charset="0"/>
              </a:rPr>
              <a:t> -Федеральный закон «Об основных гарантиях прав ребенка в РФ» 24.07.98 № 124-ФЗ;</a:t>
            </a:r>
          </a:p>
          <a:p>
            <a:r>
              <a:rPr lang="ru-RU" sz="2000" dirty="0" smtClean="0">
                <a:cs typeface="Times New Roman" pitchFamily="18" charset="0"/>
              </a:rPr>
              <a:t>-Гражданский кодекс РФ, гл. 59, ст. 1064 «Общие основания ответственности за причинение вреда», ст.1065 «Предупреждение причинения вреда»;</a:t>
            </a:r>
          </a:p>
          <a:p>
            <a:r>
              <a:rPr lang="ru-RU" sz="2000" dirty="0" smtClean="0">
                <a:cs typeface="Times New Roman" pitchFamily="18" charset="0"/>
              </a:rPr>
              <a:t>- Семейный кодекс РФ, раздел 4, гл. 12, ст. 63, 65 «Права родителей по воспитанию и образованию детей»;</a:t>
            </a:r>
          </a:p>
          <a:p>
            <a:r>
              <a:rPr lang="ru-RU" sz="2000" dirty="0" smtClean="0">
                <a:cs typeface="Times New Roman" pitchFamily="18" charset="0"/>
              </a:rPr>
              <a:t>-Закон РФ «Об образовании», ст. 32, п. 22.3 «Компетентность и ответственность образовательного учреждения»;</a:t>
            </a:r>
          </a:p>
          <a:p>
            <a:r>
              <a:rPr lang="ru-RU" sz="2000" dirty="0" smtClean="0">
                <a:cs typeface="Times New Roman" pitchFamily="18" charset="0"/>
              </a:rPr>
              <a:t> -«Инструкция по организации охраны жизни и здоровья детей в детских садах и на детских площадках », утвержденная Министерством просвещения РСФСР 30 августа 1955г. № 42;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60363">
              <a:buNone/>
            </a:pPr>
            <a:endParaRPr lang="ru-RU" sz="20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«Дорожная безопасность»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56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5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157161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«Дорожная безопасность»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765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4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«Дорожная безопасность»</a:t>
            </a:r>
            <a:endParaRPr lang="ru-RU" sz="4000" b="1" dirty="0"/>
          </a:p>
        </p:txBody>
      </p:sp>
      <p:pic>
        <p:nvPicPr>
          <p:cNvPr id="5" name="Содержимое 4" descr="4567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765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«Дорожная безопасность»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67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«Дорожная безопасность»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456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7658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Среда: «Пожарная безопасность»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7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«Пожарная безопасность»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3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8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«Пожарная безопасность»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6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Четверг: «Безопасное общение с животными»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e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«Безопасное общение с животными»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6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Законодательная база по охране жизни и здоровья детей: 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757758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-Приказ Минобразования РФ от 15.01.02 № 76 «О создании безопасных условий жизнедеятельности обучающихся в образовательных учреждениях»;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Приказ Минобразования РФ от 07.08.2000 № 2414 и Письмо Минобразования РФ от 12.07.2000 № 22-06.788 «О принятии дополнительных мер по предотвращению несчастных случаев с обучающимися и работниками образовательных учреждений 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Приказ Минобразования РФ от 26.04.02 № 29/2084-6 «О всероссийской диспансеризации детей в 2002 г.»;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Инструктивно-методическое письмо Минобразования РФ от 14.03.2000 № 65 «О гигиенических требованиях к максимальной нагрузке на детей дошкольного возраста в организованных формах обучения»;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Устав МКОУ СОШ  №4 дошкольные группы и родительский договор.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Пятница: «Безопасность в помещении»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«Предметы быта»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4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«</a:t>
            </a:r>
            <a:r>
              <a:rPr lang="ru-RU" sz="3200" b="1" dirty="0" smtClean="0">
                <a:latin typeface="Bookman Old Style" pitchFamily="18" charset="0"/>
              </a:rPr>
              <a:t>Безопасность в помещении»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«Предметы быта»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87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77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«Безопасность в помещении»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«Предметы быта»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3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«Безопасность в помещении»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«Предметы быта»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6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44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«Безопасность в помещении»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«Предметы быта»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99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«Безопасность в помещении»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«Предметы быта»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latin typeface="Bookman Old Style" pitchFamily="18" charset="0"/>
              </a:rPr>
              <a:t>«Безопасность в помещении»</a:t>
            </a:r>
            <a:br>
              <a:rPr lang="ru-RU" sz="3200" b="1" dirty="0" smtClean="0">
                <a:latin typeface="Bookman Old Style" pitchFamily="18" charset="0"/>
              </a:rPr>
            </a:br>
            <a:r>
              <a:rPr lang="ru-RU" sz="3200" b="1" dirty="0" smtClean="0">
                <a:latin typeface="Bookman Old Style" pitchFamily="18" charset="0"/>
              </a:rPr>
              <a:t>«Предметы быта»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5" name="Содержимое 4" descr="g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atin typeface="Bookman Old Style" pitchFamily="18" charset="0"/>
              </a:rPr>
              <a:t>Выставка детских рисунков 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«Будь осторожен»</a:t>
            </a: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4" name="Содержимое 3" descr="33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600200"/>
            <a:ext cx="6786610" cy="4525963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1000132"/>
          </a:xfrm>
        </p:spPr>
        <p:txBody>
          <a:bodyPr/>
          <a:lstStyle/>
          <a:p>
            <a:r>
              <a:rPr lang="ru-RU" sz="3600" b="1" dirty="0" smtClean="0"/>
              <a:t>Стенд для родителей ««Что нельзя давать ребенку с собой в детский сад»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Содержимое 3" descr="D:\садик\оборудование\4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00200"/>
            <a:ext cx="4429156" cy="4757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428736"/>
            <a:ext cx="70723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8800" b="1" dirty="0" smtClean="0">
                <a:solidFill>
                  <a:schemeClr val="hlink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Постановка проблемы</a:t>
            </a:r>
            <a:r>
              <a:rPr lang="ru-RU" dirty="0" smtClean="0"/>
              <a:t>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живем в очень наполненном мире. Наших детей окружает много предметов и ситуаций, представляющих угрозу здоровью и даже жизни. Поэтому очень важно с раннего возраста учить детей различать эти опасности и уметь на них реагировать. Не секрет, что наиболее усваиваются детьми знания, которые они приобрели на практике и в своей семье. К сожалению, не во всех семьях проводится достаточная работа по объяснению детям правил безопасности на дороге; в доме; на улице; на игровой площадке; в общественном транспорте; на водоемах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Актуальность проекта: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latin typeface="+mj-lt"/>
                <a:cs typeface="Times New Roman" pitchFamily="18" charset="0"/>
              </a:rPr>
              <a:t>Младшие дошкольники </a:t>
            </a:r>
            <a:r>
              <a:rPr lang="ru-RU" sz="2400" dirty="0" smtClean="0"/>
              <a:t>очень быстро впитывают информацию и следуют нужным правилам, если все это происходит в форме игры. </a:t>
            </a:r>
            <a:r>
              <a:rPr lang="ru-RU" sz="2400" b="1" i="1" dirty="0" smtClean="0"/>
              <a:t>Игра</a:t>
            </a:r>
            <a:r>
              <a:rPr lang="ru-RU" sz="2400" dirty="0" smtClean="0"/>
              <a:t> - очень важный момент в жизни маленьких детей. Именно через игру они и познают мир, и осваиваются в нем. Они активно принимают участие в играх «Я- пешеход», « Мы- водители»,» « Ловись, рыбка- большая и маленькая!»и др.; проигрывают ситуации, предложенные воспитателем: «Встреча с собакой на улице», «Угощение от незнакомца» и др.; играют роли мам, пап, бабушек и дедушек в играх «Моя семья дома», «Мы с мамой и папой на отдыхе». Дети подражают поведению взрослых людей, поучая друг друга, показывая, как нужно себя вести в той или иной ситуации. 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/>
              <a:t>    Большое значение отводится чтению художественных произведений, а именно сказкам. </a:t>
            </a:r>
            <a:r>
              <a:rPr lang="ru-RU" sz="2400" b="1" i="1" dirty="0" smtClean="0"/>
              <a:t>Сказки </a:t>
            </a:r>
            <a:r>
              <a:rPr lang="ru-RU" sz="2400" dirty="0" smtClean="0"/>
              <a:t>- это учебник, по которому маленький человек начинает учиться жить. Содержание сказок – это жизненный опыт многих поколений. В сказках мы познаем - те самые уроки безопасности, которые должны освоить наши дети. Слушая и "обсуждая" с вами народные сказки, играя в них, малыш легко усвоит, какую-то новую ситуацию или проблему, с которой подрастающему человечку придется столкнуться в реальной жизни. У детей образная память. Детская психика "подстраховывается", что малыш увидел, - так и будет стоять у него перед глазами. Такое поведение открывает воспитателю простор для обучения воспитанников правилам безопасного поведения.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428736"/>
            <a:ext cx="77153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/>
              <a:t>Программа по безопасности жизнедеятельности</a:t>
            </a:r>
          </a:p>
          <a:p>
            <a:pPr algn="ctr"/>
            <a:r>
              <a:rPr lang="ru-RU" sz="2400" b="1" u="sng" dirty="0" smtClean="0"/>
              <a:t>включает в себя 5 разделов:</a:t>
            </a:r>
          </a:p>
          <a:p>
            <a:endParaRPr lang="ru-RU" sz="2400" dirty="0" smtClean="0"/>
          </a:p>
          <a:p>
            <a:r>
              <a:rPr lang="ru-RU" sz="2400" b="1" dirty="0" smtClean="0"/>
              <a:t>I раздел</a:t>
            </a:r>
            <a:r>
              <a:rPr lang="ru-RU" sz="2400" dirty="0" smtClean="0"/>
              <a:t>. Ребёнок </a:t>
            </a:r>
            <a:r>
              <a:rPr lang="ru-RU" sz="2000" dirty="0" smtClean="0"/>
              <a:t>в общении с другими людьми.</a:t>
            </a:r>
          </a:p>
          <a:p>
            <a:endParaRPr lang="ru-RU" sz="2000" dirty="0" smtClean="0"/>
          </a:p>
          <a:p>
            <a:r>
              <a:rPr lang="ru-RU" sz="2000" b="1" dirty="0" smtClean="0"/>
              <a:t>II раздел</a:t>
            </a:r>
            <a:r>
              <a:rPr lang="ru-RU" sz="2000" dirty="0" smtClean="0"/>
              <a:t>. Ребёнок и природа.</a:t>
            </a:r>
          </a:p>
          <a:p>
            <a:endParaRPr lang="ru-RU" sz="2000" dirty="0" smtClean="0"/>
          </a:p>
          <a:p>
            <a:r>
              <a:rPr lang="ru-RU" sz="2000" b="1" dirty="0" smtClean="0"/>
              <a:t>III раздел</a:t>
            </a:r>
            <a:r>
              <a:rPr lang="ru-RU" sz="2000" dirty="0" smtClean="0"/>
              <a:t>. Ребёнок дома.</a:t>
            </a:r>
          </a:p>
          <a:p>
            <a:endParaRPr lang="ru-RU" sz="2000" dirty="0" smtClean="0"/>
          </a:p>
          <a:p>
            <a:r>
              <a:rPr lang="ru-RU" sz="2000" b="1" dirty="0" smtClean="0"/>
              <a:t>IV раздел</a:t>
            </a:r>
            <a:r>
              <a:rPr lang="ru-RU" sz="2000" dirty="0" smtClean="0"/>
              <a:t>. Здоровье и эмоциональное благополучие</a:t>
            </a:r>
          </a:p>
          <a:p>
            <a:r>
              <a:rPr lang="ru-RU" sz="2000" dirty="0" smtClean="0"/>
              <a:t>ребёнка.</a:t>
            </a:r>
          </a:p>
          <a:p>
            <a:endParaRPr lang="ru-RU" sz="2000" dirty="0" smtClean="0"/>
          </a:p>
          <a:p>
            <a:r>
              <a:rPr lang="ru-RU" sz="2000" b="1" dirty="0" smtClean="0"/>
              <a:t>V раздел</a:t>
            </a:r>
            <a:r>
              <a:rPr lang="ru-RU" sz="2000" dirty="0" smtClean="0"/>
              <a:t>. Ребёнок на улицах города.</a:t>
            </a:r>
            <a:endParaRPr lang="ru-RU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7158" y="285728"/>
            <a:ext cx="8001056" cy="5357850"/>
          </a:xfrm>
        </p:spPr>
        <p:txBody>
          <a:bodyPr/>
          <a:lstStyle/>
          <a:p>
            <a:pPr marL="0" indent="0">
              <a:buNone/>
            </a:pPr>
            <a:r>
              <a:rPr lang="ru-RU" sz="2800" b="1" u="sng" dirty="0" smtClean="0"/>
              <a:t>Цель проекта:</a:t>
            </a:r>
            <a:r>
              <a:rPr lang="ru-RU" sz="2800" dirty="0" smtClean="0"/>
              <a:t> </a:t>
            </a:r>
            <a:r>
              <a:rPr lang="ru-RU" sz="2000" dirty="0" smtClean="0"/>
              <a:t>формирование у дошкольников знаний , представлений, устойчивых навыков по основам безопасности и жизнедеятельности</a:t>
            </a:r>
            <a:r>
              <a:rPr lang="ru-RU" sz="2400" dirty="0" smtClean="0"/>
              <a:t>.</a:t>
            </a:r>
          </a:p>
          <a:p>
            <a:pPr>
              <a:buNone/>
            </a:pPr>
            <a:r>
              <a:rPr lang="ru-RU" sz="2800" b="1" u="sng" dirty="0" smtClean="0"/>
              <a:t>Задачи проекта: </a:t>
            </a:r>
            <a:endParaRPr lang="ru-RU" sz="2800" dirty="0" smtClean="0"/>
          </a:p>
          <a:p>
            <a:r>
              <a:rPr lang="ru-RU" sz="2000" dirty="0" smtClean="0"/>
              <a:t>Познакомить детей с правилами безопасного поведения дома, в детсаду, на улице, на дороге, в транспорте.</a:t>
            </a:r>
          </a:p>
          <a:p>
            <a:r>
              <a:rPr lang="ru-RU" sz="2000" dirty="0" smtClean="0"/>
              <a:t>Развивать собственный познавательный опыт.</a:t>
            </a:r>
          </a:p>
          <a:p>
            <a:r>
              <a:rPr lang="ru-RU" sz="2000" dirty="0" smtClean="0"/>
              <a:t>Поддерживать у детей инициативу, самостоятельность, сообразительность.</a:t>
            </a:r>
          </a:p>
          <a:p>
            <a:r>
              <a:rPr lang="ru-RU" sz="2000" dirty="0" smtClean="0"/>
              <a:t> Поощрять дружественные отношения во время ситуативных игр.</a:t>
            </a:r>
          </a:p>
          <a:p>
            <a:r>
              <a:rPr lang="ru-RU" sz="2000" dirty="0" smtClean="0"/>
              <a:t>Формировать знания, умения и навыки безопасного поведения в обществе, проявление интереса и желания расширять свой кругозор.</a:t>
            </a:r>
          </a:p>
          <a:p>
            <a:r>
              <a:rPr lang="ru-RU" sz="2000" dirty="0" smtClean="0"/>
              <a:t>Знакомить с понятиями «можно — нельзя», «опасно».</a:t>
            </a:r>
          </a:p>
          <a:p>
            <a:r>
              <a:rPr lang="ru-RU" sz="2000" dirty="0" smtClean="0"/>
              <a:t>Развивать умение детей отвечать на вопросы воспитателя.</a:t>
            </a:r>
          </a:p>
          <a:p>
            <a:r>
              <a:rPr lang="ru-RU" sz="2000" dirty="0" smtClean="0"/>
              <a:t>Привлечь внимание родителей к проблеме безопасности ребенка.</a:t>
            </a: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705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растные особенности детей третьего года жизн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Возрастные особенности детей третьего года жизни</Template>
  <TotalTime>2611</TotalTime>
  <Words>2143</Words>
  <Application>Microsoft Office PowerPoint</Application>
  <PresentationFormat>Экран (4:3)</PresentationFormat>
  <Paragraphs>259</Paragraphs>
  <Slides>49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Возрастные особенности детей третьего года жизни</vt:lpstr>
      <vt:lpstr>Педагогический  проект по направлению  «Основы безопасности и жизнедеятельности в ДОО» «МОЯ БЕЗОПАСНОСТЬ» 2младшая группа</vt:lpstr>
      <vt:lpstr>Слайд 2</vt:lpstr>
      <vt:lpstr>Законодательная база по охране жизни и здоровья детей:  </vt:lpstr>
      <vt:lpstr>Законодательная база по охране жизни и здоровья детей:  </vt:lpstr>
      <vt:lpstr>Постановка проблемы: </vt:lpstr>
      <vt:lpstr>Актуальность проекта: </vt:lpstr>
      <vt:lpstr>Слайд 7</vt:lpstr>
      <vt:lpstr>Слайд 8</vt:lpstr>
      <vt:lpstr>Слайд 9</vt:lpstr>
      <vt:lpstr>Слайд 10</vt:lpstr>
      <vt:lpstr> </vt:lpstr>
      <vt:lpstr>Слайд 12</vt:lpstr>
      <vt:lpstr>Слайд 13</vt:lpstr>
      <vt:lpstr>План реализации проекта</vt:lpstr>
      <vt:lpstr>Слайд 15</vt:lpstr>
      <vt:lpstr>Слайд 16</vt:lpstr>
      <vt:lpstr>Слайд 17</vt:lpstr>
      <vt:lpstr>Слайд 18</vt:lpstr>
      <vt:lpstr>Слайд 19</vt:lpstr>
      <vt:lpstr>Слайд 20</vt:lpstr>
      <vt:lpstr>Результаты реализации  проекта  </vt:lpstr>
      <vt:lpstr>Выводы</vt:lpstr>
      <vt:lpstr>Слайд 23</vt:lpstr>
      <vt:lpstr>Список литературы </vt:lpstr>
      <vt:lpstr>Чтоб здоровье сохранить, Должны внимательными быть. Выполняйте без промедленья Правила дорожного движенья Будь осторожен Дома и в Саду Тогда не попадёшь в беду!</vt:lpstr>
      <vt:lpstr>Наш фотоотчёт</vt:lpstr>
      <vt:lpstr>Понедельник: «Моя безопасность»</vt:lpstr>
      <vt:lpstr>«Моя безопасность»</vt:lpstr>
      <vt:lpstr>Вторник :  Дорожная безопасность»</vt:lpstr>
      <vt:lpstr>«Дорожная безопасность»</vt:lpstr>
      <vt:lpstr>«Дорожная безопасность»</vt:lpstr>
      <vt:lpstr>«Дорожная безопасность»</vt:lpstr>
      <vt:lpstr>«Дорожная безопасность»</vt:lpstr>
      <vt:lpstr>«Дорожная безопасность»</vt:lpstr>
      <vt:lpstr>Среда: «Пожарная безопасность»</vt:lpstr>
      <vt:lpstr>«Пожарная безопасность»</vt:lpstr>
      <vt:lpstr>«Пожарная безопасность»</vt:lpstr>
      <vt:lpstr>Четверг: «Безопасное общение с животными»</vt:lpstr>
      <vt:lpstr>«Безопасное общение с животными»</vt:lpstr>
      <vt:lpstr>Пятница: «Безопасность в помещении» «Предметы быта»</vt:lpstr>
      <vt:lpstr>«Безопасность в помещении» «Предметы быта»</vt:lpstr>
      <vt:lpstr>«Безопасность в помещении» «Предметы быта»</vt:lpstr>
      <vt:lpstr>«Безопасность в помещении» «Предметы быта»</vt:lpstr>
      <vt:lpstr>«Безопасность в помещении» «Предметы быта»</vt:lpstr>
      <vt:lpstr>«Безопасность в помещении» «Предметы быта»</vt:lpstr>
      <vt:lpstr>«Безопасность в помещении» «Предметы быта»</vt:lpstr>
      <vt:lpstr>Выставка детских рисунков  «Будь осторожен»</vt:lpstr>
      <vt:lpstr>Стенд для родителей ««Что нельзя давать ребенку с собой в детский сад» 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2 – 3 лет.</dc:title>
  <dc:creator>Б.П.Г.</dc:creator>
  <cp:lastModifiedBy>Danil</cp:lastModifiedBy>
  <cp:revision>145</cp:revision>
  <dcterms:created xsi:type="dcterms:W3CDTF">2013-11-18T18:26:32Z</dcterms:created>
  <dcterms:modified xsi:type="dcterms:W3CDTF">2019-10-18T06:15:37Z</dcterms:modified>
</cp:coreProperties>
</file>